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1" r:id="rId4"/>
    <p:sldId id="261" r:id="rId5"/>
    <p:sldId id="306" r:id="rId6"/>
    <p:sldId id="305" r:id="rId7"/>
    <p:sldId id="307" r:id="rId8"/>
    <p:sldId id="308" r:id="rId9"/>
    <p:sldId id="309" r:id="rId10"/>
    <p:sldId id="313" r:id="rId11"/>
    <p:sldId id="317" r:id="rId12"/>
    <p:sldId id="318" r:id="rId13"/>
    <p:sldId id="312" r:id="rId14"/>
    <p:sldId id="319" r:id="rId15"/>
    <p:sldId id="310" r:id="rId16"/>
    <p:sldId id="279" r:id="rId17"/>
  </p:sldIdLst>
  <p:sldSz cx="9144000" cy="5143500" type="screen16x9"/>
  <p:notesSz cx="6807200" cy="9939338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BA4"/>
    <a:srgbClr val="73635B"/>
    <a:srgbClr val="DCACA5"/>
    <a:srgbClr val="F6E7E4"/>
    <a:srgbClr val="957F7C"/>
    <a:srgbClr val="E5CBC9"/>
    <a:srgbClr val="ECD0CD"/>
    <a:srgbClr val="EACFCD"/>
    <a:srgbClr val="DBA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5482" autoAdjust="0"/>
  </p:normalViewPr>
  <p:slideViewPr>
    <p:cSldViewPr snapToGrid="0" snapToObjects="1">
      <p:cViewPr varScale="1">
        <p:scale>
          <a:sx n="120" d="100"/>
          <a:sy n="120" d="100"/>
        </p:scale>
        <p:origin x="3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4EE2B-5281-4CD6-B509-47AEAA76C1D9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DA8E4512-B926-43FA-B092-E6A546F0EBD2}">
      <dgm:prSet phldrT="[文字]"/>
      <dgm:spPr/>
      <dgm:t>
        <a:bodyPr/>
        <a:lstStyle/>
        <a:p>
          <a:r>
            <a: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壹</a:t>
          </a:r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、智慧創客競賽簡介</a:t>
          </a:r>
          <a:endParaRPr lang="zh-TW" altLang="en-US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C2842E-A0EE-4EB3-93F0-941D35633ACD}" type="parTrans" cxnId="{ADF99CCD-85CD-40BF-8DE1-332C7EDEE9B5}">
      <dgm:prSet/>
      <dgm:spPr/>
      <dgm:t>
        <a:bodyPr/>
        <a:lstStyle/>
        <a:p>
          <a:endParaRPr lang="zh-TW" altLang="en-US" b="1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C88EAA-4C47-4CDB-A389-C5182C2928FD}" type="sibTrans" cxnId="{ADF99CCD-85CD-40BF-8DE1-332C7EDEE9B5}">
      <dgm:prSet/>
      <dgm:spPr/>
      <dgm:t>
        <a:bodyPr/>
        <a:lstStyle/>
        <a:p>
          <a:endParaRPr lang="zh-TW" altLang="en-US" b="1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CDC452-53BD-4EDF-8B9E-B41F4418D04A}">
      <dgm:prSet phldrT="[文字]"/>
      <dgm:spPr/>
      <dgm:t>
        <a:bodyPr/>
        <a:lstStyle/>
        <a:p>
          <a:r>
            <a: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貳</a:t>
          </a:r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、競賽相關辦法</a:t>
          </a:r>
          <a:endParaRPr lang="zh-TW" altLang="en-US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272BFA-D8BF-4E85-BF62-8AF56B23A13A}" type="parTrans" cxnId="{D99D02D4-E2AC-45E8-9C7B-8C7E1267A87C}">
      <dgm:prSet/>
      <dgm:spPr/>
      <dgm:t>
        <a:bodyPr/>
        <a:lstStyle/>
        <a:p>
          <a:endParaRPr lang="zh-TW" altLang="en-US" b="1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5E7EA2-F380-4ADF-A5EC-A53E972E5A74}" type="sibTrans" cxnId="{D99D02D4-E2AC-45E8-9C7B-8C7E1267A87C}">
      <dgm:prSet/>
      <dgm:spPr/>
      <dgm:t>
        <a:bodyPr/>
        <a:lstStyle/>
        <a:p>
          <a:endParaRPr lang="zh-TW" altLang="en-US" b="1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7C2C16-883C-4B22-8A40-CAF27404AC47}">
      <dgm:prSet phldrT="[文字]"/>
      <dgm:spPr/>
      <dgm:t>
        <a:bodyPr/>
        <a:lstStyle/>
        <a:p>
          <a:r>
            <a: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伍</a:t>
          </a:r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、範例</a:t>
          </a:r>
          <a:endParaRPr lang="zh-TW" altLang="en-US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67AD38-1C15-47EC-A3B2-CAA759C39D3F}" type="parTrans" cxnId="{FEA2EF15-69CD-41EB-8E22-771CA79D62B4}">
      <dgm:prSet/>
      <dgm:spPr/>
      <dgm:t>
        <a:bodyPr/>
        <a:lstStyle/>
        <a:p>
          <a:endParaRPr lang="zh-TW" altLang="en-US" b="1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2DE626-02E6-454B-BA1E-43E897A292AA}" type="sibTrans" cxnId="{FEA2EF15-69CD-41EB-8E22-771CA79D62B4}">
      <dgm:prSet/>
      <dgm:spPr/>
      <dgm:t>
        <a:bodyPr/>
        <a:lstStyle/>
        <a:p>
          <a:endParaRPr lang="zh-TW" altLang="en-US" b="1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8915D3-9E64-435C-BB6D-4F4C2C653D0E}">
      <dgm:prSet phldrT="[文字]"/>
      <dgm:spPr/>
      <dgm:t>
        <a:bodyPr/>
        <a:lstStyle/>
        <a:p>
          <a:r>
            <a: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肆</a:t>
          </a:r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、獎勵辦法</a:t>
          </a:r>
          <a:endParaRPr lang="zh-TW" altLang="en-US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9A2480-041C-471E-9580-B9C606EA8F60}" type="parTrans" cxnId="{DE11231D-191B-4A87-BE3D-0463E9190B2C}">
      <dgm:prSet/>
      <dgm:spPr/>
      <dgm:t>
        <a:bodyPr/>
        <a:lstStyle/>
        <a:p>
          <a:endParaRPr lang="zh-TW" altLang="en-US" b="1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5714C4-0801-4894-AF1C-BA6C74BDF534}" type="sibTrans" cxnId="{DE11231D-191B-4A87-BE3D-0463E9190B2C}">
      <dgm:prSet/>
      <dgm:spPr/>
      <dgm:t>
        <a:bodyPr/>
        <a:lstStyle/>
        <a:p>
          <a:endParaRPr lang="zh-TW" altLang="en-US" b="1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9E35F3-EBBC-441D-932B-1539A74F6329}">
      <dgm:prSet phldrT="[文字]"/>
      <dgm:spPr/>
      <dgm:t>
        <a:bodyPr/>
        <a:lstStyle/>
        <a:p>
          <a:r>
            <a: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</a:t>
          </a:r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、各參賽類型介紹</a:t>
          </a:r>
          <a:endParaRPr lang="zh-TW" altLang="en-US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3946C0-80AD-4E30-9B01-7081C849948B}" type="parTrans" cxnId="{144203CC-BF2F-4A18-8685-4144625725FC}">
      <dgm:prSet/>
      <dgm:spPr/>
      <dgm:t>
        <a:bodyPr/>
        <a:lstStyle/>
        <a:p>
          <a:endParaRPr lang="zh-TW" alt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DFB539-4417-45C6-9DB6-42E03705F71B}" type="sibTrans" cxnId="{144203CC-BF2F-4A18-8685-4144625725FC}">
      <dgm:prSet/>
      <dgm:spPr/>
      <dgm:t>
        <a:bodyPr/>
        <a:lstStyle/>
        <a:p>
          <a:endParaRPr lang="zh-TW" alt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A3E866B-03A6-451B-AD11-62433D99F0C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陸、常見</a:t>
          </a:r>
          <a:r>
            <a: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QA</a:t>
          </a:r>
          <a:endParaRPr lang="zh-TW" altLang="en-US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8C2376-2B35-4E66-85E7-8D6DD0BF00E9}" type="parTrans" cxnId="{0F10E905-5915-4F3E-958E-5A05037DCDFF}">
      <dgm:prSet/>
      <dgm:spPr/>
      <dgm:t>
        <a:bodyPr/>
        <a:lstStyle/>
        <a:p>
          <a:endParaRPr lang="zh-TW" altLang="en-US"/>
        </a:p>
      </dgm:t>
    </dgm:pt>
    <dgm:pt modelId="{4ACDF827-03E5-4209-8E32-96C3BA162858}" type="sibTrans" cxnId="{0F10E905-5915-4F3E-958E-5A05037DCDFF}">
      <dgm:prSet/>
      <dgm:spPr/>
      <dgm:t>
        <a:bodyPr/>
        <a:lstStyle/>
        <a:p>
          <a:endParaRPr lang="zh-TW" altLang="en-US"/>
        </a:p>
      </dgm:t>
    </dgm:pt>
    <dgm:pt modelId="{CEEAAE6D-B973-42E5-AD81-A55EAAD0F7DA}" type="pres">
      <dgm:prSet presAssocID="{B454EE2B-5281-4CD6-B509-47AEAA76C1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D1B4D6D-5A95-4BF0-9F95-97ED2F212F2D}" type="pres">
      <dgm:prSet presAssocID="{DA8E4512-B926-43FA-B092-E6A546F0EBD2}" presName="thickLine" presStyleLbl="alignNode1" presStyleIdx="0" presStyleCnt="6"/>
      <dgm:spPr/>
    </dgm:pt>
    <dgm:pt modelId="{0FAF7C5B-6E6D-44BE-8984-4F235AA6B8CA}" type="pres">
      <dgm:prSet presAssocID="{DA8E4512-B926-43FA-B092-E6A546F0EBD2}" presName="horz1" presStyleCnt="0"/>
      <dgm:spPr/>
    </dgm:pt>
    <dgm:pt modelId="{2B42CA95-0185-45CA-AA0B-59197E645545}" type="pres">
      <dgm:prSet presAssocID="{DA8E4512-B926-43FA-B092-E6A546F0EBD2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C889BE27-5ED5-4BE3-B155-50140A494FD0}" type="pres">
      <dgm:prSet presAssocID="{DA8E4512-B926-43FA-B092-E6A546F0EBD2}" presName="vert1" presStyleCnt="0"/>
      <dgm:spPr/>
    </dgm:pt>
    <dgm:pt modelId="{46F129D5-F460-4F97-86B3-68B8F65D5F46}" type="pres">
      <dgm:prSet presAssocID="{61CDC452-53BD-4EDF-8B9E-B41F4418D04A}" presName="thickLine" presStyleLbl="alignNode1" presStyleIdx="1" presStyleCnt="6"/>
      <dgm:spPr/>
    </dgm:pt>
    <dgm:pt modelId="{E776826F-0E3C-4122-8E97-B6EE0806B913}" type="pres">
      <dgm:prSet presAssocID="{61CDC452-53BD-4EDF-8B9E-B41F4418D04A}" presName="horz1" presStyleCnt="0"/>
      <dgm:spPr/>
    </dgm:pt>
    <dgm:pt modelId="{5331526E-9962-4117-9AED-A0E892107073}" type="pres">
      <dgm:prSet presAssocID="{61CDC452-53BD-4EDF-8B9E-B41F4418D04A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BDE34276-29C8-4F7F-8585-D4D7F52C3786}" type="pres">
      <dgm:prSet presAssocID="{61CDC452-53BD-4EDF-8B9E-B41F4418D04A}" presName="vert1" presStyleCnt="0"/>
      <dgm:spPr/>
    </dgm:pt>
    <dgm:pt modelId="{41E077FA-8550-4206-BA7E-234101477D4C}" type="pres">
      <dgm:prSet presAssocID="{359E35F3-EBBC-441D-932B-1539A74F6329}" presName="thickLine" presStyleLbl="alignNode1" presStyleIdx="2" presStyleCnt="6"/>
      <dgm:spPr/>
    </dgm:pt>
    <dgm:pt modelId="{ED16A6CC-A477-44C2-ACFE-18858E1F3BEC}" type="pres">
      <dgm:prSet presAssocID="{359E35F3-EBBC-441D-932B-1539A74F6329}" presName="horz1" presStyleCnt="0"/>
      <dgm:spPr/>
    </dgm:pt>
    <dgm:pt modelId="{C482BDC3-3D14-4586-9BC9-1B09E5E402C4}" type="pres">
      <dgm:prSet presAssocID="{359E35F3-EBBC-441D-932B-1539A74F6329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A2D2BCFB-91D1-443F-BCAE-DBE3C8907444}" type="pres">
      <dgm:prSet presAssocID="{359E35F3-EBBC-441D-932B-1539A74F6329}" presName="vert1" presStyleCnt="0"/>
      <dgm:spPr/>
    </dgm:pt>
    <dgm:pt modelId="{2241D1BC-794B-4211-8526-15B6E7E61E11}" type="pres">
      <dgm:prSet presAssocID="{A78915D3-9E64-435C-BB6D-4F4C2C653D0E}" presName="thickLine" presStyleLbl="alignNode1" presStyleIdx="3" presStyleCnt="6"/>
      <dgm:spPr/>
    </dgm:pt>
    <dgm:pt modelId="{D6C987E6-679D-4DDC-B4D1-9D925065DFE6}" type="pres">
      <dgm:prSet presAssocID="{A78915D3-9E64-435C-BB6D-4F4C2C653D0E}" presName="horz1" presStyleCnt="0"/>
      <dgm:spPr/>
    </dgm:pt>
    <dgm:pt modelId="{1B77E78A-7AE2-4210-8BE8-673BFDEB8AF8}" type="pres">
      <dgm:prSet presAssocID="{A78915D3-9E64-435C-BB6D-4F4C2C653D0E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246FFA30-761D-4A7C-AFA7-8F773DEBB359}" type="pres">
      <dgm:prSet presAssocID="{A78915D3-9E64-435C-BB6D-4F4C2C653D0E}" presName="vert1" presStyleCnt="0"/>
      <dgm:spPr/>
    </dgm:pt>
    <dgm:pt modelId="{09092D05-58F4-42DE-87BB-F26674B07CDE}" type="pres">
      <dgm:prSet presAssocID="{457C2C16-883C-4B22-8A40-CAF27404AC47}" presName="thickLine" presStyleLbl="alignNode1" presStyleIdx="4" presStyleCnt="6"/>
      <dgm:spPr/>
    </dgm:pt>
    <dgm:pt modelId="{768543EA-AD8D-4D7C-92D9-E47A294641ED}" type="pres">
      <dgm:prSet presAssocID="{457C2C16-883C-4B22-8A40-CAF27404AC47}" presName="horz1" presStyleCnt="0"/>
      <dgm:spPr/>
    </dgm:pt>
    <dgm:pt modelId="{EBA7316E-042F-455E-AB29-69552EDD9054}" type="pres">
      <dgm:prSet presAssocID="{457C2C16-883C-4B22-8A40-CAF27404AC47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2CCEE012-97EC-45E7-9DEC-3AB09B47041B}" type="pres">
      <dgm:prSet presAssocID="{457C2C16-883C-4B22-8A40-CAF27404AC47}" presName="vert1" presStyleCnt="0"/>
      <dgm:spPr/>
    </dgm:pt>
    <dgm:pt modelId="{75963E02-3345-4FAD-A2EC-ECB1B1E1B4AC}" type="pres">
      <dgm:prSet presAssocID="{4A3E866B-03A6-451B-AD11-62433D99F0CD}" presName="thickLine" presStyleLbl="alignNode1" presStyleIdx="5" presStyleCnt="6"/>
      <dgm:spPr/>
    </dgm:pt>
    <dgm:pt modelId="{C44CC51C-5090-409E-A5BC-1E586CE9F397}" type="pres">
      <dgm:prSet presAssocID="{4A3E866B-03A6-451B-AD11-62433D99F0CD}" presName="horz1" presStyleCnt="0"/>
      <dgm:spPr/>
    </dgm:pt>
    <dgm:pt modelId="{8EE8B36B-FEFE-4E30-B508-A6CD6E43FBF4}" type="pres">
      <dgm:prSet presAssocID="{4A3E866B-03A6-451B-AD11-62433D99F0CD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92E2E769-811E-41AE-AD95-F98A6C6366DE}" type="pres">
      <dgm:prSet presAssocID="{4A3E866B-03A6-451B-AD11-62433D99F0CD}" presName="vert1" presStyleCnt="0"/>
      <dgm:spPr/>
    </dgm:pt>
  </dgm:ptLst>
  <dgm:cxnLst>
    <dgm:cxn modelId="{DE11231D-191B-4A87-BE3D-0463E9190B2C}" srcId="{B454EE2B-5281-4CD6-B509-47AEAA76C1D9}" destId="{A78915D3-9E64-435C-BB6D-4F4C2C653D0E}" srcOrd="3" destOrd="0" parTransId="{529A2480-041C-471E-9580-B9C606EA8F60}" sibTransId="{F45714C4-0801-4894-AF1C-BA6C74BDF534}"/>
    <dgm:cxn modelId="{C3D2BCDE-D341-45C8-B66F-28175A707290}" type="presOf" srcId="{359E35F3-EBBC-441D-932B-1539A74F6329}" destId="{C482BDC3-3D14-4586-9BC9-1B09E5E402C4}" srcOrd="0" destOrd="0" presId="urn:microsoft.com/office/officeart/2008/layout/LinedList"/>
    <dgm:cxn modelId="{144203CC-BF2F-4A18-8685-4144625725FC}" srcId="{B454EE2B-5281-4CD6-B509-47AEAA76C1D9}" destId="{359E35F3-EBBC-441D-932B-1539A74F6329}" srcOrd="2" destOrd="0" parTransId="{C43946C0-80AD-4E30-9B01-7081C849948B}" sibTransId="{37DFB539-4417-45C6-9DB6-42E03705F71B}"/>
    <dgm:cxn modelId="{ADF99CCD-85CD-40BF-8DE1-332C7EDEE9B5}" srcId="{B454EE2B-5281-4CD6-B509-47AEAA76C1D9}" destId="{DA8E4512-B926-43FA-B092-E6A546F0EBD2}" srcOrd="0" destOrd="0" parTransId="{CAC2842E-A0EE-4EB3-93F0-941D35633ACD}" sibTransId="{85C88EAA-4C47-4CDB-A389-C5182C2928FD}"/>
    <dgm:cxn modelId="{65C4E357-6B7E-49CB-B6EC-A6AA3FE11E2C}" type="presOf" srcId="{DA8E4512-B926-43FA-B092-E6A546F0EBD2}" destId="{2B42CA95-0185-45CA-AA0B-59197E645545}" srcOrd="0" destOrd="0" presId="urn:microsoft.com/office/officeart/2008/layout/LinedList"/>
    <dgm:cxn modelId="{EDFD7E09-32CF-4267-9F3B-E230511653D4}" type="presOf" srcId="{61CDC452-53BD-4EDF-8B9E-B41F4418D04A}" destId="{5331526E-9962-4117-9AED-A0E892107073}" srcOrd="0" destOrd="0" presId="urn:microsoft.com/office/officeart/2008/layout/LinedList"/>
    <dgm:cxn modelId="{0F10E905-5915-4F3E-958E-5A05037DCDFF}" srcId="{B454EE2B-5281-4CD6-B509-47AEAA76C1D9}" destId="{4A3E866B-03A6-451B-AD11-62433D99F0CD}" srcOrd="5" destOrd="0" parTransId="{1D8C2376-2B35-4E66-85E7-8D6DD0BF00E9}" sibTransId="{4ACDF827-03E5-4209-8E32-96C3BA162858}"/>
    <dgm:cxn modelId="{E2D6BC06-0E60-4A72-9BF1-9DCE856EB3AA}" type="presOf" srcId="{A78915D3-9E64-435C-BB6D-4F4C2C653D0E}" destId="{1B77E78A-7AE2-4210-8BE8-673BFDEB8AF8}" srcOrd="0" destOrd="0" presId="urn:microsoft.com/office/officeart/2008/layout/LinedList"/>
    <dgm:cxn modelId="{6AABB3FB-BCEE-46C5-BC17-25D39BAD00B6}" type="presOf" srcId="{4A3E866B-03A6-451B-AD11-62433D99F0CD}" destId="{8EE8B36B-FEFE-4E30-B508-A6CD6E43FBF4}" srcOrd="0" destOrd="0" presId="urn:microsoft.com/office/officeart/2008/layout/LinedList"/>
    <dgm:cxn modelId="{FEA2EF15-69CD-41EB-8E22-771CA79D62B4}" srcId="{B454EE2B-5281-4CD6-B509-47AEAA76C1D9}" destId="{457C2C16-883C-4B22-8A40-CAF27404AC47}" srcOrd="4" destOrd="0" parTransId="{5667AD38-1C15-47EC-A3B2-CAA759C39D3F}" sibTransId="{792DE626-02E6-454B-BA1E-43E897A292AA}"/>
    <dgm:cxn modelId="{B2A3D994-4490-470E-941D-3AE290FA0B34}" type="presOf" srcId="{B454EE2B-5281-4CD6-B509-47AEAA76C1D9}" destId="{CEEAAE6D-B973-42E5-AD81-A55EAAD0F7DA}" srcOrd="0" destOrd="0" presId="urn:microsoft.com/office/officeart/2008/layout/LinedList"/>
    <dgm:cxn modelId="{D99D02D4-E2AC-45E8-9C7B-8C7E1267A87C}" srcId="{B454EE2B-5281-4CD6-B509-47AEAA76C1D9}" destId="{61CDC452-53BD-4EDF-8B9E-B41F4418D04A}" srcOrd="1" destOrd="0" parTransId="{35272BFA-D8BF-4E85-BF62-8AF56B23A13A}" sibTransId="{935E7EA2-F380-4ADF-A5EC-A53E972E5A74}"/>
    <dgm:cxn modelId="{D8AF38D0-03DF-42BC-BB2D-4E19414D8497}" type="presOf" srcId="{457C2C16-883C-4B22-8A40-CAF27404AC47}" destId="{EBA7316E-042F-455E-AB29-69552EDD9054}" srcOrd="0" destOrd="0" presId="urn:microsoft.com/office/officeart/2008/layout/LinedList"/>
    <dgm:cxn modelId="{6F43ADD7-E7DE-4B3F-8F3F-A776CAF7E856}" type="presParOf" srcId="{CEEAAE6D-B973-42E5-AD81-A55EAAD0F7DA}" destId="{7D1B4D6D-5A95-4BF0-9F95-97ED2F212F2D}" srcOrd="0" destOrd="0" presId="urn:microsoft.com/office/officeart/2008/layout/LinedList"/>
    <dgm:cxn modelId="{83044C83-493C-4686-A2C9-BA3598458863}" type="presParOf" srcId="{CEEAAE6D-B973-42E5-AD81-A55EAAD0F7DA}" destId="{0FAF7C5B-6E6D-44BE-8984-4F235AA6B8CA}" srcOrd="1" destOrd="0" presId="urn:microsoft.com/office/officeart/2008/layout/LinedList"/>
    <dgm:cxn modelId="{B252E823-2431-4039-B3AB-071C476F9511}" type="presParOf" srcId="{0FAF7C5B-6E6D-44BE-8984-4F235AA6B8CA}" destId="{2B42CA95-0185-45CA-AA0B-59197E645545}" srcOrd="0" destOrd="0" presId="urn:microsoft.com/office/officeart/2008/layout/LinedList"/>
    <dgm:cxn modelId="{684E4E7F-FA9E-4F0A-BBE1-BF678CBBF1C9}" type="presParOf" srcId="{0FAF7C5B-6E6D-44BE-8984-4F235AA6B8CA}" destId="{C889BE27-5ED5-4BE3-B155-50140A494FD0}" srcOrd="1" destOrd="0" presId="urn:microsoft.com/office/officeart/2008/layout/LinedList"/>
    <dgm:cxn modelId="{2F0A6D5B-585A-4274-B1B1-72E48F6D65DC}" type="presParOf" srcId="{CEEAAE6D-B973-42E5-AD81-A55EAAD0F7DA}" destId="{46F129D5-F460-4F97-86B3-68B8F65D5F46}" srcOrd="2" destOrd="0" presId="urn:microsoft.com/office/officeart/2008/layout/LinedList"/>
    <dgm:cxn modelId="{3EDBFA20-72E5-4D2D-B14C-E8D7B6845AC2}" type="presParOf" srcId="{CEEAAE6D-B973-42E5-AD81-A55EAAD0F7DA}" destId="{E776826F-0E3C-4122-8E97-B6EE0806B913}" srcOrd="3" destOrd="0" presId="urn:microsoft.com/office/officeart/2008/layout/LinedList"/>
    <dgm:cxn modelId="{F72909C6-AF99-476B-A7A9-F55651534501}" type="presParOf" srcId="{E776826F-0E3C-4122-8E97-B6EE0806B913}" destId="{5331526E-9962-4117-9AED-A0E892107073}" srcOrd="0" destOrd="0" presId="urn:microsoft.com/office/officeart/2008/layout/LinedList"/>
    <dgm:cxn modelId="{691D5D15-D61D-48BD-9C95-5C344A042F06}" type="presParOf" srcId="{E776826F-0E3C-4122-8E97-B6EE0806B913}" destId="{BDE34276-29C8-4F7F-8585-D4D7F52C3786}" srcOrd="1" destOrd="0" presId="urn:microsoft.com/office/officeart/2008/layout/LinedList"/>
    <dgm:cxn modelId="{B7173F25-4ED5-4EEC-B369-E324CA34091B}" type="presParOf" srcId="{CEEAAE6D-B973-42E5-AD81-A55EAAD0F7DA}" destId="{41E077FA-8550-4206-BA7E-234101477D4C}" srcOrd="4" destOrd="0" presId="urn:microsoft.com/office/officeart/2008/layout/LinedList"/>
    <dgm:cxn modelId="{C64F9CD3-A71D-47E5-8E06-4F02FD790DC4}" type="presParOf" srcId="{CEEAAE6D-B973-42E5-AD81-A55EAAD0F7DA}" destId="{ED16A6CC-A477-44C2-ACFE-18858E1F3BEC}" srcOrd="5" destOrd="0" presId="urn:microsoft.com/office/officeart/2008/layout/LinedList"/>
    <dgm:cxn modelId="{B3A4BC49-86BD-4704-8022-3CA5F0155FD9}" type="presParOf" srcId="{ED16A6CC-A477-44C2-ACFE-18858E1F3BEC}" destId="{C482BDC3-3D14-4586-9BC9-1B09E5E402C4}" srcOrd="0" destOrd="0" presId="urn:microsoft.com/office/officeart/2008/layout/LinedList"/>
    <dgm:cxn modelId="{9FE8A661-DF49-4423-9643-50DF800D7223}" type="presParOf" srcId="{ED16A6CC-A477-44C2-ACFE-18858E1F3BEC}" destId="{A2D2BCFB-91D1-443F-BCAE-DBE3C8907444}" srcOrd="1" destOrd="0" presId="urn:microsoft.com/office/officeart/2008/layout/LinedList"/>
    <dgm:cxn modelId="{ACCE7510-E402-47C6-A44B-A420666CEA2C}" type="presParOf" srcId="{CEEAAE6D-B973-42E5-AD81-A55EAAD0F7DA}" destId="{2241D1BC-794B-4211-8526-15B6E7E61E11}" srcOrd="6" destOrd="0" presId="urn:microsoft.com/office/officeart/2008/layout/LinedList"/>
    <dgm:cxn modelId="{EC38CC94-16F8-44DD-A961-8E6F736AA2F6}" type="presParOf" srcId="{CEEAAE6D-B973-42E5-AD81-A55EAAD0F7DA}" destId="{D6C987E6-679D-4DDC-B4D1-9D925065DFE6}" srcOrd="7" destOrd="0" presId="urn:microsoft.com/office/officeart/2008/layout/LinedList"/>
    <dgm:cxn modelId="{83021D92-C2D3-4038-8BBD-74BD9C6ADB66}" type="presParOf" srcId="{D6C987E6-679D-4DDC-B4D1-9D925065DFE6}" destId="{1B77E78A-7AE2-4210-8BE8-673BFDEB8AF8}" srcOrd="0" destOrd="0" presId="urn:microsoft.com/office/officeart/2008/layout/LinedList"/>
    <dgm:cxn modelId="{82B363EB-2594-493A-A989-46BE8D1D7BE0}" type="presParOf" srcId="{D6C987E6-679D-4DDC-B4D1-9D925065DFE6}" destId="{246FFA30-761D-4A7C-AFA7-8F773DEBB359}" srcOrd="1" destOrd="0" presId="urn:microsoft.com/office/officeart/2008/layout/LinedList"/>
    <dgm:cxn modelId="{74281530-78B8-45F8-8970-F9B7351669ED}" type="presParOf" srcId="{CEEAAE6D-B973-42E5-AD81-A55EAAD0F7DA}" destId="{09092D05-58F4-42DE-87BB-F26674B07CDE}" srcOrd="8" destOrd="0" presId="urn:microsoft.com/office/officeart/2008/layout/LinedList"/>
    <dgm:cxn modelId="{27CE5F56-8AC9-4944-8E33-A37F37D0CAA3}" type="presParOf" srcId="{CEEAAE6D-B973-42E5-AD81-A55EAAD0F7DA}" destId="{768543EA-AD8D-4D7C-92D9-E47A294641ED}" srcOrd="9" destOrd="0" presId="urn:microsoft.com/office/officeart/2008/layout/LinedList"/>
    <dgm:cxn modelId="{5087E84B-5214-413B-961F-27CD39044282}" type="presParOf" srcId="{768543EA-AD8D-4D7C-92D9-E47A294641ED}" destId="{EBA7316E-042F-455E-AB29-69552EDD9054}" srcOrd="0" destOrd="0" presId="urn:microsoft.com/office/officeart/2008/layout/LinedList"/>
    <dgm:cxn modelId="{DD592E92-536D-4F44-A694-EAF13AF3258F}" type="presParOf" srcId="{768543EA-AD8D-4D7C-92D9-E47A294641ED}" destId="{2CCEE012-97EC-45E7-9DEC-3AB09B47041B}" srcOrd="1" destOrd="0" presId="urn:microsoft.com/office/officeart/2008/layout/LinedList"/>
    <dgm:cxn modelId="{8753B40A-4B69-4DA9-A95C-DBF252012DAE}" type="presParOf" srcId="{CEEAAE6D-B973-42E5-AD81-A55EAAD0F7DA}" destId="{75963E02-3345-4FAD-A2EC-ECB1B1E1B4AC}" srcOrd="10" destOrd="0" presId="urn:microsoft.com/office/officeart/2008/layout/LinedList"/>
    <dgm:cxn modelId="{E66D030C-C2D0-4C12-926C-131D209DD649}" type="presParOf" srcId="{CEEAAE6D-B973-42E5-AD81-A55EAAD0F7DA}" destId="{C44CC51C-5090-409E-A5BC-1E586CE9F397}" srcOrd="11" destOrd="0" presId="urn:microsoft.com/office/officeart/2008/layout/LinedList"/>
    <dgm:cxn modelId="{07D93E79-A045-451D-A1E5-B6732AD77565}" type="presParOf" srcId="{C44CC51C-5090-409E-A5BC-1E586CE9F397}" destId="{8EE8B36B-FEFE-4E30-B508-A6CD6E43FBF4}" srcOrd="0" destOrd="0" presId="urn:microsoft.com/office/officeart/2008/layout/LinedList"/>
    <dgm:cxn modelId="{660B797B-71EE-4C45-B7CC-0021C6CDECB9}" type="presParOf" srcId="{C44CC51C-5090-409E-A5BC-1E586CE9F397}" destId="{92E2E769-811E-41AE-AD95-F98A6C6366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B4D6D-5A95-4BF0-9F95-97ED2F212F2D}">
      <dsp:nvSpPr>
        <dsp:cNvPr id="0" name=""/>
        <dsp:cNvSpPr/>
      </dsp:nvSpPr>
      <dsp:spPr>
        <a:xfrm>
          <a:off x="0" y="1824"/>
          <a:ext cx="5323344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2CA95-0185-45CA-AA0B-59197E645545}">
      <dsp:nvSpPr>
        <dsp:cNvPr id="0" name=""/>
        <dsp:cNvSpPr/>
      </dsp:nvSpPr>
      <dsp:spPr>
        <a:xfrm>
          <a:off x="0" y="1824"/>
          <a:ext cx="532334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壹</a:t>
          </a:r>
          <a:r>
            <a:rPr lang="zh-TW" alt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、智慧創客競賽簡介</a:t>
          </a:r>
          <a:endParaRPr lang="zh-TW" altLang="en-US" sz="22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824"/>
        <a:ext cx="5323344" cy="622265"/>
      </dsp:txXfrm>
    </dsp:sp>
    <dsp:sp modelId="{46F129D5-F460-4F97-86B3-68B8F65D5F46}">
      <dsp:nvSpPr>
        <dsp:cNvPr id="0" name=""/>
        <dsp:cNvSpPr/>
      </dsp:nvSpPr>
      <dsp:spPr>
        <a:xfrm>
          <a:off x="0" y="624090"/>
          <a:ext cx="5323344" cy="0"/>
        </a:xfrm>
        <a:prstGeom prst="line">
          <a:avLst/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solidFill>
            <a:schemeClr val="accent2">
              <a:shade val="80000"/>
              <a:hueOff val="-96283"/>
              <a:satOff val="2033"/>
              <a:lumOff val="54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1526E-9962-4117-9AED-A0E892107073}">
      <dsp:nvSpPr>
        <dsp:cNvPr id="0" name=""/>
        <dsp:cNvSpPr/>
      </dsp:nvSpPr>
      <dsp:spPr>
        <a:xfrm>
          <a:off x="0" y="624090"/>
          <a:ext cx="532334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貳</a:t>
          </a:r>
          <a:r>
            <a:rPr lang="zh-TW" alt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、競賽相關辦法</a:t>
          </a:r>
          <a:endParaRPr lang="zh-TW" altLang="en-US" sz="22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624090"/>
        <a:ext cx="5323344" cy="622265"/>
      </dsp:txXfrm>
    </dsp:sp>
    <dsp:sp modelId="{41E077FA-8550-4206-BA7E-234101477D4C}">
      <dsp:nvSpPr>
        <dsp:cNvPr id="0" name=""/>
        <dsp:cNvSpPr/>
      </dsp:nvSpPr>
      <dsp:spPr>
        <a:xfrm>
          <a:off x="0" y="1246355"/>
          <a:ext cx="5323344" cy="0"/>
        </a:xfrm>
        <a:prstGeom prst="line">
          <a:avLst/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solidFill>
            <a:schemeClr val="accent2">
              <a:shade val="80000"/>
              <a:hueOff val="-192566"/>
              <a:satOff val="4066"/>
              <a:lumOff val="10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BDC3-3D14-4586-9BC9-1B09E5E402C4}">
      <dsp:nvSpPr>
        <dsp:cNvPr id="0" name=""/>
        <dsp:cNvSpPr/>
      </dsp:nvSpPr>
      <dsp:spPr>
        <a:xfrm>
          <a:off x="0" y="1246355"/>
          <a:ext cx="532334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</a:t>
          </a:r>
          <a:r>
            <a:rPr lang="zh-TW" alt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、各參賽類型介紹</a:t>
          </a:r>
          <a:endParaRPr lang="zh-TW" altLang="en-US" sz="22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246355"/>
        <a:ext cx="5323344" cy="622265"/>
      </dsp:txXfrm>
    </dsp:sp>
    <dsp:sp modelId="{2241D1BC-794B-4211-8526-15B6E7E61E11}">
      <dsp:nvSpPr>
        <dsp:cNvPr id="0" name=""/>
        <dsp:cNvSpPr/>
      </dsp:nvSpPr>
      <dsp:spPr>
        <a:xfrm>
          <a:off x="0" y="1868620"/>
          <a:ext cx="5323344" cy="0"/>
        </a:xfrm>
        <a:prstGeom prst="line">
          <a:avLst/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12700" cap="flat" cmpd="sng" algn="ctr">
          <a:solidFill>
            <a:schemeClr val="accent2">
              <a:shade val="80000"/>
              <a:hueOff val="-288849"/>
              <a:satOff val="6100"/>
              <a:lumOff val="162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7E78A-7AE2-4210-8BE8-673BFDEB8AF8}">
      <dsp:nvSpPr>
        <dsp:cNvPr id="0" name=""/>
        <dsp:cNvSpPr/>
      </dsp:nvSpPr>
      <dsp:spPr>
        <a:xfrm>
          <a:off x="0" y="1868620"/>
          <a:ext cx="532334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肆</a:t>
          </a:r>
          <a:r>
            <a:rPr lang="zh-TW" alt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、獎勵辦法</a:t>
          </a:r>
          <a:endParaRPr lang="zh-TW" altLang="en-US" sz="22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868620"/>
        <a:ext cx="5323344" cy="622265"/>
      </dsp:txXfrm>
    </dsp:sp>
    <dsp:sp modelId="{09092D05-58F4-42DE-87BB-F26674B07CDE}">
      <dsp:nvSpPr>
        <dsp:cNvPr id="0" name=""/>
        <dsp:cNvSpPr/>
      </dsp:nvSpPr>
      <dsp:spPr>
        <a:xfrm>
          <a:off x="0" y="2490885"/>
          <a:ext cx="5323344" cy="0"/>
        </a:xfrm>
        <a:prstGeom prst="line">
          <a:avLst/>
        </a:prstGeom>
        <a:solidFill>
          <a:schemeClr val="accent2">
            <a:shade val="80000"/>
            <a:hueOff val="-385132"/>
            <a:satOff val="8133"/>
            <a:lumOff val="21665"/>
            <a:alphaOff val="0"/>
          </a:schemeClr>
        </a:solidFill>
        <a:ln w="12700" cap="flat" cmpd="sng" algn="ctr">
          <a:solidFill>
            <a:schemeClr val="accent2">
              <a:shade val="80000"/>
              <a:hueOff val="-385132"/>
              <a:satOff val="8133"/>
              <a:lumOff val="216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7316E-042F-455E-AB29-69552EDD9054}">
      <dsp:nvSpPr>
        <dsp:cNvPr id="0" name=""/>
        <dsp:cNvSpPr/>
      </dsp:nvSpPr>
      <dsp:spPr>
        <a:xfrm>
          <a:off x="0" y="2490885"/>
          <a:ext cx="532334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伍</a:t>
          </a:r>
          <a:r>
            <a:rPr lang="zh-TW" alt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、範例</a:t>
          </a:r>
          <a:endParaRPr lang="zh-TW" altLang="en-US" sz="22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490885"/>
        <a:ext cx="5323344" cy="622265"/>
      </dsp:txXfrm>
    </dsp:sp>
    <dsp:sp modelId="{75963E02-3345-4FAD-A2EC-ECB1B1E1B4AC}">
      <dsp:nvSpPr>
        <dsp:cNvPr id="0" name=""/>
        <dsp:cNvSpPr/>
      </dsp:nvSpPr>
      <dsp:spPr>
        <a:xfrm>
          <a:off x="0" y="3113150"/>
          <a:ext cx="5323344" cy="0"/>
        </a:xfrm>
        <a:prstGeom prst="lin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8B36B-FEFE-4E30-B508-A6CD6E43FBF4}">
      <dsp:nvSpPr>
        <dsp:cNvPr id="0" name=""/>
        <dsp:cNvSpPr/>
      </dsp:nvSpPr>
      <dsp:spPr>
        <a:xfrm>
          <a:off x="0" y="3113150"/>
          <a:ext cx="532334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陸、常見</a:t>
          </a:r>
          <a:r>
            <a:rPr lang="en-US" altLang="zh-TW" sz="2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QA</a:t>
          </a:r>
          <a:endParaRPr lang="zh-TW" altLang="en-US" sz="22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113150"/>
        <a:ext cx="5323344" cy="62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68D2853-E9C6-4982-8BC1-123887956734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80E3572-EFCD-4ACD-901F-BB983D4461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68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050665C-7120-4033-BA95-2882E51053A8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FE951B7-4B2D-4B6D-B68F-B7726D6B9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1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01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8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666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81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9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3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1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35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8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38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51B7-4B2D-4B6D-B68F-B7726D6B91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4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10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0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0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53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951B7-4B2D-4B6D-B68F-B7726D6B9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36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26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298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405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821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591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235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316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99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424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36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968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2565-B61F-5346-9577-EA8D252833F1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BBFD-60D9-2641-924D-EA0A3652A81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92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4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5.tmp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8.xml"/><Relationship Id="rId7" Type="http://schemas.openxmlformats.org/officeDocument/2006/relationships/diagramData" Target="../diagrams/data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tags" Target="../tags/tag9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淘宝店chenying0907 1">
            <a:extLst>
              <a:ext uri="{FF2B5EF4-FFF2-40B4-BE49-F238E27FC236}">
                <a16:creationId xmlns:a16="http://schemas.microsoft.com/office/drawing/2014/main" id="{863EF107-A8FF-C040-B073-3C149B3BB3F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4763" y="1841500"/>
            <a:ext cx="9153526" cy="3311526"/>
            <a:chOff x="-4763" y="1841500"/>
            <a:chExt cx="9153526" cy="3311526"/>
          </a:xfrm>
        </p:grpSpPr>
        <p:sp>
          <p:nvSpPr>
            <p:cNvPr id="5" name="淘宝店chenying0907 36">
              <a:extLst>
                <a:ext uri="{FF2B5EF4-FFF2-40B4-BE49-F238E27FC236}">
                  <a16:creationId xmlns:a16="http://schemas.microsoft.com/office/drawing/2014/main" id="{3887F81D-CFCF-164C-82D9-44D3BB8A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7" y="3662363"/>
              <a:ext cx="4049713" cy="1490663"/>
            </a:xfrm>
            <a:custGeom>
              <a:avLst/>
              <a:gdLst>
                <a:gd name="T0" fmla="*/ 1369 w 2551"/>
                <a:gd name="T1" fmla="*/ 939 h 939"/>
                <a:gd name="T2" fmla="*/ 2551 w 2551"/>
                <a:gd name="T3" fmla="*/ 442 h 939"/>
                <a:gd name="T4" fmla="*/ 2485 w 2551"/>
                <a:gd name="T5" fmla="*/ 0 h 939"/>
                <a:gd name="T6" fmla="*/ 0 w 2551"/>
                <a:gd name="T7" fmla="*/ 295 h 939"/>
                <a:gd name="T8" fmla="*/ 745 w 2551"/>
                <a:gd name="T9" fmla="*/ 939 h 939"/>
                <a:gd name="T10" fmla="*/ 1369 w 2551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939">
                  <a:moveTo>
                    <a:pt x="1369" y="939"/>
                  </a:moveTo>
                  <a:lnTo>
                    <a:pt x="2551" y="442"/>
                  </a:lnTo>
                  <a:lnTo>
                    <a:pt x="2485" y="0"/>
                  </a:lnTo>
                  <a:lnTo>
                    <a:pt x="0" y="295"/>
                  </a:lnTo>
                  <a:lnTo>
                    <a:pt x="745" y="939"/>
                  </a:lnTo>
                  <a:lnTo>
                    <a:pt x="1369" y="939"/>
                  </a:lnTo>
                  <a:close/>
                </a:path>
              </a:pathLst>
            </a:custGeom>
            <a:solidFill>
              <a:srgbClr val="D9AB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7">
              <a:extLst>
                <a:ext uri="{FF2B5EF4-FFF2-40B4-BE49-F238E27FC236}">
                  <a16:creationId xmlns:a16="http://schemas.microsoft.com/office/drawing/2014/main" id="{2CE50218-CFAC-0D4D-AD4A-0C8CB51A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" y="1841500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淘宝店chenying0907 38">
              <a:extLst>
                <a:ext uri="{FF2B5EF4-FFF2-40B4-BE49-F238E27FC236}">
                  <a16:creationId xmlns:a16="http://schemas.microsoft.com/office/drawing/2014/main" id="{6A2A6D46-8265-1C4D-9EEE-1D885EA0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1841500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淘宝店chenying0907 39">
              <a:extLst>
                <a:ext uri="{FF2B5EF4-FFF2-40B4-BE49-F238E27FC236}">
                  <a16:creationId xmlns:a16="http://schemas.microsoft.com/office/drawing/2014/main" id="{32C51062-A3D2-244C-91E3-FB99EF27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4770438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淘宝店chenying0907 40">
              <a:extLst>
                <a:ext uri="{FF2B5EF4-FFF2-40B4-BE49-F238E27FC236}">
                  <a16:creationId xmlns:a16="http://schemas.microsoft.com/office/drawing/2014/main" id="{7E5507D1-4965-1F45-9EBE-C9F9868EE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3490913"/>
              <a:ext cx="3938588" cy="1662113"/>
            </a:xfrm>
            <a:custGeom>
              <a:avLst/>
              <a:gdLst>
                <a:gd name="T0" fmla="*/ 0 w 2481"/>
                <a:gd name="T1" fmla="*/ 1047 h 1047"/>
                <a:gd name="T2" fmla="*/ 1254 w 2481"/>
                <a:gd name="T3" fmla="*/ 1047 h 1047"/>
                <a:gd name="T4" fmla="*/ 1868 w 2481"/>
                <a:gd name="T5" fmla="*/ 1047 h 1047"/>
                <a:gd name="T6" fmla="*/ 2481 w 2481"/>
                <a:gd name="T7" fmla="*/ 263 h 1047"/>
                <a:gd name="T8" fmla="*/ 2481 w 2481"/>
                <a:gd name="T9" fmla="*/ 0 h 1047"/>
                <a:gd name="T10" fmla="*/ 0 w 2481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1" h="1047">
                  <a:moveTo>
                    <a:pt x="0" y="1047"/>
                  </a:moveTo>
                  <a:lnTo>
                    <a:pt x="1254" y="1047"/>
                  </a:lnTo>
                  <a:lnTo>
                    <a:pt x="1868" y="1047"/>
                  </a:lnTo>
                  <a:lnTo>
                    <a:pt x="2481" y="263"/>
                  </a:lnTo>
                  <a:lnTo>
                    <a:pt x="2481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淘宝店chenying0907 41">
              <a:extLst>
                <a:ext uri="{FF2B5EF4-FFF2-40B4-BE49-F238E27FC236}">
                  <a16:creationId xmlns:a16="http://schemas.microsoft.com/office/drawing/2014/main" id="{1CA268EF-A7FB-114D-96A2-1E7D2B50A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3357563"/>
              <a:ext cx="2182813" cy="1006475"/>
            </a:xfrm>
            <a:custGeom>
              <a:avLst/>
              <a:gdLst>
                <a:gd name="T0" fmla="*/ 0 w 1375"/>
                <a:gd name="T1" fmla="*/ 126 h 634"/>
                <a:gd name="T2" fmla="*/ 76 w 1375"/>
                <a:gd name="T3" fmla="*/ 634 h 634"/>
                <a:gd name="T4" fmla="*/ 1375 w 1375"/>
                <a:gd name="T5" fmla="*/ 84 h 634"/>
                <a:gd name="T6" fmla="*/ 1375 w 1375"/>
                <a:gd name="T7" fmla="*/ 36 h 634"/>
                <a:gd name="T8" fmla="*/ 1375 w 1375"/>
                <a:gd name="T9" fmla="*/ 0 h 634"/>
                <a:gd name="T10" fmla="*/ 0 w 1375"/>
                <a:gd name="T11" fmla="*/ 12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634">
                  <a:moveTo>
                    <a:pt x="0" y="126"/>
                  </a:moveTo>
                  <a:lnTo>
                    <a:pt x="76" y="634"/>
                  </a:lnTo>
                  <a:lnTo>
                    <a:pt x="1375" y="84"/>
                  </a:lnTo>
                  <a:lnTo>
                    <a:pt x="1375" y="36"/>
                  </a:lnTo>
                  <a:lnTo>
                    <a:pt x="1375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PA_淘宝店chenying0907 11">
            <a:extLst>
              <a:ext uri="{FF2B5EF4-FFF2-40B4-BE49-F238E27FC236}">
                <a16:creationId xmlns:a16="http://schemas.microsoft.com/office/drawing/2014/main" id="{4C061CDF-1585-0D49-B1A7-CFF74C6F63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3871" y="591530"/>
            <a:ext cx="8076257" cy="39604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3" name="PA_文本框 42">
            <a:extLst>
              <a:ext uri="{FF2B5EF4-FFF2-40B4-BE49-F238E27FC236}">
                <a16:creationId xmlns:a16="http://schemas.microsoft.com/office/drawing/2014/main" id="{FF25B6B1-1A10-6241-B137-65B2D6C2FC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45520" y="1441669"/>
            <a:ext cx="6538708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TW" altLang="en-US" sz="3500" b="1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智慧創客競賽</a:t>
            </a:r>
            <a:r>
              <a:rPr lang="en-US" altLang="zh-TW" sz="3500" b="1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QA</a:t>
            </a:r>
            <a:r>
              <a:rPr lang="zh-TW" altLang="en-US" sz="3500" b="1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大全</a:t>
            </a:r>
            <a:endParaRPr lang="zh-CN" altLang="en-US" sz="3500" b="1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PA_文本框 19">
            <a:extLst>
              <a:ext uri="{FF2B5EF4-FFF2-40B4-BE49-F238E27FC236}">
                <a16:creationId xmlns:a16="http://schemas.microsoft.com/office/drawing/2014/main" id="{45334462-BF43-4E4D-AE2F-A5B62302FEE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2173" y="3054391"/>
            <a:ext cx="2723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承辦單位：教學發展中心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7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伍、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69245" y="29144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98729" y="5501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eaLnBrk="0" hangingPunct="0">
              <a:spcAft>
                <a:spcPts val="0"/>
              </a:spcAft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三、動能展演類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附表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1--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影片腳本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10976" y="7697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附表</a:t>
            </a: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kumimoji="0" lang="zh-TW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影片腳本場景列表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範例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78088" y="17629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kumimoji="0" lang="en-US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圖片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70" y="1134848"/>
            <a:ext cx="56959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177381" y="4579444"/>
            <a:ext cx="137088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ts val="2000"/>
              </a:lnSpc>
              <a:spcAft>
                <a:spcPts val="0"/>
              </a:spcAft>
            </a:pPr>
            <a:r>
              <a:rPr lang="en-US" altLang="zh-TW" sz="1400" kern="100" dirty="0"/>
              <a:t>(</a:t>
            </a:r>
            <a:r>
              <a:rPr lang="zh-TW" altLang="zh-TW" sz="1400" kern="100" dirty="0"/>
              <a:t>編劇：鄭惠文</a:t>
            </a:r>
            <a:r>
              <a:rPr lang="en-US" altLang="zh-TW" sz="1400" kern="100" dirty="0"/>
              <a:t>)</a:t>
            </a:r>
            <a:endParaRPr lang="zh-TW" altLang="zh-TW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7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伍、範例 （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69245" y="29144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98729" y="6977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eaLnBrk="0" hangingPunct="0">
              <a:spcAft>
                <a:spcPts val="0"/>
              </a:spcAft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三、動能展演</a:t>
            </a:r>
            <a:r>
              <a:rPr lang="zh-TW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00" eaLnBrk="0" hangingPunct="0">
              <a:spcAft>
                <a:spcPts val="0"/>
              </a:spcAft>
            </a:pP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附表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1--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影片腳本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78088" y="17629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kumimoji="0" lang="en-US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77381" y="4579444"/>
            <a:ext cx="137088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ts val="2000"/>
              </a:lnSpc>
              <a:spcAft>
                <a:spcPts val="0"/>
              </a:spcAft>
            </a:pPr>
            <a:r>
              <a:rPr lang="en-US" altLang="zh-TW" sz="1400" kern="100" dirty="0"/>
              <a:t>(</a:t>
            </a:r>
            <a:r>
              <a:rPr lang="zh-TW" altLang="zh-TW" sz="1400" kern="100" dirty="0"/>
              <a:t>編劇：鄭惠文</a:t>
            </a:r>
            <a:r>
              <a:rPr lang="en-US" altLang="zh-TW" sz="1400" kern="100" dirty="0"/>
              <a:t>)</a:t>
            </a:r>
            <a:endParaRPr lang="zh-TW" altLang="zh-TW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880" y="296091"/>
            <a:ext cx="4675784" cy="47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伍、範例 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） </a:t>
            </a: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69245" y="29144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78088" y="17629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kumimoji="0" lang="en-US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0099" y="656582"/>
            <a:ext cx="818061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eaLnBrk="0" hangingPunct="0"/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四、價值對話類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00" eaLnBrk="0" hangingPunct="0">
              <a:spcAft>
                <a:spcPts val="0"/>
              </a:spcAft>
            </a:pPr>
            <a:endParaRPr lang="en-US" altLang="zh-TW" sz="14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00" eaLnBrk="0" hangingPunct="0">
              <a:spcAft>
                <a:spcPts val="0"/>
              </a:spcAft>
            </a:pPr>
            <a:r>
              <a:rPr lang="zh-TW" altLang="zh-TW" sz="14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：散文、作文、小品及、學術論文、專題研究，以專題研究為例。</a:t>
            </a:r>
          </a:p>
          <a:p>
            <a:pPr marL="304800" eaLnBrk="0" hangingPunct="0">
              <a:spcAft>
                <a:spcPts val="0"/>
              </a:spcAft>
            </a:pPr>
            <a:r>
              <a:rPr lang="zh-TW" altLang="zh-TW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：少女花獸聯想之插畫創作</a:t>
            </a:r>
          </a:p>
          <a:p>
            <a:pPr marL="304800" eaLnBrk="0" hangingPunct="0">
              <a:spcAft>
                <a:spcPts val="0"/>
              </a:spcAft>
            </a:pPr>
            <a:r>
              <a:rPr lang="zh-TW" altLang="zh-TW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摘要：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72795" indent="271145"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創作研究為創作論文之部分成果，以美少女與怪獸想像為主題聯想，歸納分析三大女性角色創作方向，針對花獸主題以水墨插畫技法進行創作，進行素材蒐集、構想開展、色彩計畫與完稿等四大創作步驟。創作研究成果為典型藝術創作流程記錄範例，應能裨益水墨插畫、少女、怪獸聯想等相關主題創作研究</a:t>
            </a:r>
            <a:r>
              <a:rPr lang="zh-TW" altLang="zh-TW" sz="1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72795" indent="271145">
              <a:spcAft>
                <a:spcPts val="0"/>
              </a:spcAft>
            </a:pP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00" eaLnBrk="0" hangingPunct="0">
              <a:spcAft>
                <a:spcPts val="0"/>
              </a:spcAft>
            </a:pPr>
            <a:r>
              <a:rPr lang="zh-TW" altLang="zh-TW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本研究主要成果：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270510">
              <a:spcAft>
                <a:spcPts val="300"/>
              </a:spcAft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歸納並整理水墨插畫、少女與怪獸聯想創作方向</a:t>
            </a:r>
          </a:p>
          <a:p>
            <a:pPr marL="457200" indent="270510">
              <a:spcAft>
                <a:spcPts val="300"/>
              </a:spcAft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花獸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水墨插畫創作並記錄創作流程</a:t>
            </a:r>
          </a:p>
          <a:p>
            <a:pPr marL="304800" eaLnBrk="0" hangingPunct="0">
              <a:spcAft>
                <a:spcPts val="0"/>
              </a:spcAft>
            </a:pPr>
            <a:r>
              <a:rPr lang="zh-TW" altLang="zh-TW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特色重點：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以美少女與怪獸之聯想，結合衝突與美感，展現藝術之張力。</a:t>
            </a:r>
          </a:p>
          <a:p>
            <a:pPr marL="304800" eaLnBrk="0" hangingPunct="0">
              <a:spcAft>
                <a:spcPts val="0"/>
              </a:spcAft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00" eaLnBrk="0" hangingPunct="0">
              <a:spcAft>
                <a:spcPts val="0"/>
              </a:spcAft>
            </a:pPr>
            <a:r>
              <a:rPr lang="zh-TW" altLang="zh-TW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參考文獻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：（如有引用，請務必以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APA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格式標註參考文獻）</a:t>
            </a:r>
            <a:r>
              <a:rPr lang="zh-TW" altLang="zh-TW" sz="1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00" eaLnBrk="0" hangingPunct="0">
              <a:spcAft>
                <a:spcPts val="0"/>
              </a:spcAft>
            </a:pPr>
            <a:r>
              <a:rPr lang="zh-TW" altLang="zh-TW" sz="1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如：楊國樞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、文崇一、吳聰賢、李亦園編（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1978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r>
              <a:rPr lang="zh-TW" altLang="zh-TW" sz="1400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社會及行為科學研究法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。臺北：東華書局。</a:t>
            </a:r>
          </a:p>
        </p:txBody>
      </p:sp>
    </p:spTree>
    <p:extLst>
      <p:ext uri="{BB962C8B-B14F-4D97-AF65-F5344CB8AC3E}">
        <p14:creationId xmlns:p14="http://schemas.microsoft.com/office/powerpoint/2010/main" val="332779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29612" y="825622"/>
            <a:ext cx="7823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：可以一個人報兩個類型嗎？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：不行，一人只能選定一類型報名，且主作品、副作品須為選定類型。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lvl="0" indent="-541338">
              <a:defRPr/>
            </a:pP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：規章中說明進入評選之作品，著作財產權由學校所有，請問作者是否仍保有著作財產權？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defRPr/>
            </a:pP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：同學仍有著作人格權及著作財產權，只是授權學校可上網公告擁有著作財產權的部分。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：實體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學校是否須留存？</a:t>
            </a:r>
            <a:endParaRPr lang="zh-TW" altLang="en-US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A3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：實體作品決選提供給評審審查，會後請自行帶走。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Q4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：初審上傳至教發中心送審即完成報名？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A4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：沒錯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作品集及實體作品請於決選提供。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陸、常見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QA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69245" y="29144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32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29612" y="825622"/>
            <a:ext cx="7823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Q5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：系統如操作問題，有操作手冊嗎？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A5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：請至智慧創客專區下載，或至教學發展中心詢問。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Q6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：十件作品都要同一類嗎？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A6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：主作品、副作品為同一類（選定的參賽類型），其他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可以是其他類。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伍、常見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QA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69245" y="29144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57" y="1535396"/>
            <a:ext cx="4894255" cy="200009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20278" y="3067845"/>
            <a:ext cx="548640" cy="335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9752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29612" y="825622"/>
            <a:ext cx="7823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Q7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：碩士生可以參加嗎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或大二可以參與嗎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0">
              <a:defRPr/>
            </a:pP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A7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：本次競賽限大學部大三、大四同學參加。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lang="en-US" altLang="zh-TW" sz="1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Q8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件作品有點多，可以少一點嗎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en-US" altLang="zh-TW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A8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：智慧創客競賽評分重點在主作品與副作品。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其餘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件作品為加分題，類別不限，重點是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學習的多元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性，而非專業度，</a:t>
            </a:r>
            <a:endParaRPr lang="en-US" altLang="zh-TW" sz="1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建議以在學期間生活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影像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紀錄、習作、作業、隨記與素描等作品皆可。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369245" y="29144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sp>
        <p:nvSpPr>
          <p:cNvPr id="16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2175" y="134540"/>
            <a:ext cx="7807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陸、常見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QA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8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淘宝店chenying0907 1">
            <a:extLst>
              <a:ext uri="{FF2B5EF4-FFF2-40B4-BE49-F238E27FC236}">
                <a16:creationId xmlns:a16="http://schemas.microsoft.com/office/drawing/2014/main" id="{2116C853-0AC1-654A-BADE-225CAC76DC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1848167"/>
            <a:ext cx="9153526" cy="3311526"/>
            <a:chOff x="-4763" y="1841500"/>
            <a:chExt cx="9153526" cy="3311526"/>
          </a:xfrm>
        </p:grpSpPr>
        <p:sp>
          <p:nvSpPr>
            <p:cNvPr id="3" name="淘宝店chenying0907 36">
              <a:extLst>
                <a:ext uri="{FF2B5EF4-FFF2-40B4-BE49-F238E27FC236}">
                  <a16:creationId xmlns:a16="http://schemas.microsoft.com/office/drawing/2014/main" id="{C9370955-84A0-644A-9FF0-0F4D2A56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7" y="3662363"/>
              <a:ext cx="4049713" cy="1490663"/>
            </a:xfrm>
            <a:custGeom>
              <a:avLst/>
              <a:gdLst>
                <a:gd name="T0" fmla="*/ 1369 w 2551"/>
                <a:gd name="T1" fmla="*/ 939 h 939"/>
                <a:gd name="T2" fmla="*/ 2551 w 2551"/>
                <a:gd name="T3" fmla="*/ 442 h 939"/>
                <a:gd name="T4" fmla="*/ 2485 w 2551"/>
                <a:gd name="T5" fmla="*/ 0 h 939"/>
                <a:gd name="T6" fmla="*/ 0 w 2551"/>
                <a:gd name="T7" fmla="*/ 295 h 939"/>
                <a:gd name="T8" fmla="*/ 745 w 2551"/>
                <a:gd name="T9" fmla="*/ 939 h 939"/>
                <a:gd name="T10" fmla="*/ 1369 w 2551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1" h="939">
                  <a:moveTo>
                    <a:pt x="1369" y="939"/>
                  </a:moveTo>
                  <a:lnTo>
                    <a:pt x="2551" y="442"/>
                  </a:lnTo>
                  <a:lnTo>
                    <a:pt x="2485" y="0"/>
                  </a:lnTo>
                  <a:lnTo>
                    <a:pt x="0" y="295"/>
                  </a:lnTo>
                  <a:lnTo>
                    <a:pt x="745" y="939"/>
                  </a:lnTo>
                  <a:lnTo>
                    <a:pt x="1369" y="939"/>
                  </a:lnTo>
                  <a:close/>
                </a:path>
              </a:pathLst>
            </a:custGeom>
            <a:solidFill>
              <a:srgbClr val="DCAC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淘宝店chenying0907 37">
              <a:extLst>
                <a:ext uri="{FF2B5EF4-FFF2-40B4-BE49-F238E27FC236}">
                  <a16:creationId xmlns:a16="http://schemas.microsoft.com/office/drawing/2014/main" id="{10968370-741F-5043-9537-E9CBAF831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" y="1841500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淘宝店chenying0907 38">
              <a:extLst>
                <a:ext uri="{FF2B5EF4-FFF2-40B4-BE49-F238E27FC236}">
                  <a16:creationId xmlns:a16="http://schemas.microsoft.com/office/drawing/2014/main" id="{1244ADDF-2D60-DD43-96C8-62D54FDD8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1841500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9">
              <a:extLst>
                <a:ext uri="{FF2B5EF4-FFF2-40B4-BE49-F238E27FC236}">
                  <a16:creationId xmlns:a16="http://schemas.microsoft.com/office/drawing/2014/main" id="{1363E848-2AC7-C64B-BAA6-4793AFCD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3" y="4770438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淘宝店chenying0907 40">
              <a:extLst>
                <a:ext uri="{FF2B5EF4-FFF2-40B4-BE49-F238E27FC236}">
                  <a16:creationId xmlns:a16="http://schemas.microsoft.com/office/drawing/2014/main" id="{446DFB16-17B8-4C40-9E82-A0348899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3490913"/>
              <a:ext cx="3938588" cy="1662113"/>
            </a:xfrm>
            <a:custGeom>
              <a:avLst/>
              <a:gdLst>
                <a:gd name="T0" fmla="*/ 0 w 2481"/>
                <a:gd name="T1" fmla="*/ 1047 h 1047"/>
                <a:gd name="T2" fmla="*/ 1254 w 2481"/>
                <a:gd name="T3" fmla="*/ 1047 h 1047"/>
                <a:gd name="T4" fmla="*/ 1868 w 2481"/>
                <a:gd name="T5" fmla="*/ 1047 h 1047"/>
                <a:gd name="T6" fmla="*/ 2481 w 2481"/>
                <a:gd name="T7" fmla="*/ 263 h 1047"/>
                <a:gd name="T8" fmla="*/ 2481 w 2481"/>
                <a:gd name="T9" fmla="*/ 0 h 1047"/>
                <a:gd name="T10" fmla="*/ 0 w 2481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1" h="1047">
                  <a:moveTo>
                    <a:pt x="0" y="1047"/>
                  </a:moveTo>
                  <a:lnTo>
                    <a:pt x="1254" y="1047"/>
                  </a:lnTo>
                  <a:lnTo>
                    <a:pt x="1868" y="1047"/>
                  </a:lnTo>
                  <a:lnTo>
                    <a:pt x="2481" y="263"/>
                  </a:lnTo>
                  <a:lnTo>
                    <a:pt x="2481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rgbClr val="ECD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淘宝店chenying0907 41">
              <a:extLst>
                <a:ext uri="{FF2B5EF4-FFF2-40B4-BE49-F238E27FC236}">
                  <a16:creationId xmlns:a16="http://schemas.microsoft.com/office/drawing/2014/main" id="{349BDABA-CB6F-6842-8D35-1D1FCDC2C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3357563"/>
              <a:ext cx="2182813" cy="1006475"/>
            </a:xfrm>
            <a:custGeom>
              <a:avLst/>
              <a:gdLst>
                <a:gd name="T0" fmla="*/ 0 w 1375"/>
                <a:gd name="T1" fmla="*/ 126 h 634"/>
                <a:gd name="T2" fmla="*/ 76 w 1375"/>
                <a:gd name="T3" fmla="*/ 634 h 634"/>
                <a:gd name="T4" fmla="*/ 1375 w 1375"/>
                <a:gd name="T5" fmla="*/ 84 h 634"/>
                <a:gd name="T6" fmla="*/ 1375 w 1375"/>
                <a:gd name="T7" fmla="*/ 36 h 634"/>
                <a:gd name="T8" fmla="*/ 1375 w 1375"/>
                <a:gd name="T9" fmla="*/ 0 h 634"/>
                <a:gd name="T10" fmla="*/ 0 w 1375"/>
                <a:gd name="T11" fmla="*/ 12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634">
                  <a:moveTo>
                    <a:pt x="0" y="126"/>
                  </a:moveTo>
                  <a:lnTo>
                    <a:pt x="76" y="634"/>
                  </a:lnTo>
                  <a:lnTo>
                    <a:pt x="1375" y="84"/>
                  </a:lnTo>
                  <a:lnTo>
                    <a:pt x="1375" y="36"/>
                  </a:lnTo>
                  <a:lnTo>
                    <a:pt x="1375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PA_淘宝店chenying0907 11">
            <a:extLst>
              <a:ext uri="{FF2B5EF4-FFF2-40B4-BE49-F238E27FC236}">
                <a16:creationId xmlns:a16="http://schemas.microsoft.com/office/drawing/2014/main" id="{45635F5B-418D-A54A-9248-C78AC13A19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3871" y="591530"/>
            <a:ext cx="8076257" cy="39604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3" name="PA_淘宝店chenying0907 48">
            <a:extLst>
              <a:ext uri="{FF2B5EF4-FFF2-40B4-BE49-F238E27FC236}">
                <a16:creationId xmlns:a16="http://schemas.microsoft.com/office/drawing/2014/main" id="{938D7C28-B1AE-D04E-B4DF-A6C46B2B526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22301" y="1811012"/>
            <a:ext cx="3125707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結 束</a:t>
            </a:r>
            <a:endParaRPr lang="en-US" altLang="zh-TW" sz="5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 請 指 教</a:t>
            </a:r>
            <a:endParaRPr lang="en-US" altLang="zh-CN" sz="5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358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淘宝店chenying0907 9">
            <a:extLst>
              <a:ext uri="{FF2B5EF4-FFF2-40B4-BE49-F238E27FC236}">
                <a16:creationId xmlns:a16="http://schemas.microsoft.com/office/drawing/2014/main" id="{C1761BCD-9E6C-0E40-85D3-2735A32D093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" y="-21236"/>
            <a:ext cx="3311528" cy="5164737"/>
            <a:chOff x="-1" y="-21236"/>
            <a:chExt cx="3311528" cy="5164737"/>
          </a:xfrm>
        </p:grpSpPr>
        <p:sp>
          <p:nvSpPr>
            <p:cNvPr id="5" name="淘宝店chenying0907 36">
              <a:extLst>
                <a:ext uri="{FF2B5EF4-FFF2-40B4-BE49-F238E27FC236}">
                  <a16:creationId xmlns:a16="http://schemas.microsoft.com/office/drawing/2014/main" id="{4370754C-06EB-AC4A-9BB6-843804571F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424350" y="344476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淘宝店chenying0907 37">
              <a:extLst>
                <a:ext uri="{FF2B5EF4-FFF2-40B4-BE49-F238E27FC236}">
                  <a16:creationId xmlns:a16="http://schemas.microsoft.com/office/drawing/2014/main" id="{F91DDD1A-2413-214F-89DF-B9F51C70FF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淘宝店chenying0907 38">
              <a:extLst>
                <a:ext uri="{FF2B5EF4-FFF2-40B4-BE49-F238E27FC236}">
                  <a16:creationId xmlns:a16="http://schemas.microsoft.com/office/drawing/2014/main" id="{81E5811B-B18E-8D4A-9D89-AD4E9E544E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淘宝店chenying0907 39">
              <a:extLst>
                <a:ext uri="{FF2B5EF4-FFF2-40B4-BE49-F238E27FC236}">
                  <a16:creationId xmlns:a16="http://schemas.microsoft.com/office/drawing/2014/main" id="{8FD6B168-53BF-4349-B4FD-7079FD1F3F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PA_淘宝店chenying0907 10">
            <a:extLst>
              <a:ext uri="{FF2B5EF4-FFF2-40B4-BE49-F238E27FC236}">
                <a16:creationId xmlns:a16="http://schemas.microsoft.com/office/drawing/2014/main" id="{AACC30A3-3AC0-DD48-AC2B-FF2145510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0834" y="703128"/>
            <a:ext cx="2381945" cy="37372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68300" dist="63500" dir="462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0" name="PA_文本框 11">
            <a:extLst>
              <a:ext uri="{FF2B5EF4-FFF2-40B4-BE49-F238E27FC236}">
                <a16:creationId xmlns:a16="http://schemas.microsoft.com/office/drawing/2014/main" id="{ECC590F7-0E27-7547-8C83-E38D5E14C5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95359" y="2600838"/>
            <a:ext cx="1059861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TW" altLang="en-US" sz="4000" b="1" dirty="0">
                <a:ln w="6350">
                  <a:noFill/>
                </a:ln>
                <a:solidFill>
                  <a:srgbClr val="D9ABA4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簡報目錄</a:t>
            </a:r>
            <a:endParaRPr lang="zh-CN" altLang="en-US" sz="4000" b="1" dirty="0">
              <a:ln w="6350">
                <a:noFill/>
              </a:ln>
              <a:solidFill>
                <a:srgbClr val="D9ABA4"/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11" name="PA_文本框 12">
            <a:extLst>
              <a:ext uri="{FF2B5EF4-FFF2-40B4-BE49-F238E27FC236}">
                <a16:creationId xmlns:a16="http://schemas.microsoft.com/office/drawing/2014/main" id="{9B81AFF1-496D-F343-BC88-84877F95482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5359" y="3928625"/>
            <a:ext cx="109184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2CC9A6F9-B77D-4EAB-8E78-3DF49C8D6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083881"/>
              </p:ext>
            </p:extLst>
          </p:nvPr>
        </p:nvGraphicFramePr>
        <p:xfrm>
          <a:off x="3454896" y="777937"/>
          <a:ext cx="5323344" cy="373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02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</p:grpSp>
      <p:sp>
        <p:nvSpPr>
          <p:cNvPr id="36" name="PA_文本框 4">
            <a:extLst>
              <a:ext uri="{FF2B5EF4-FFF2-40B4-BE49-F238E27FC236}">
                <a16:creationId xmlns:a16="http://schemas.microsoft.com/office/drawing/2014/main" id="{1B8CE04E-850D-5544-91D6-3405159F387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7437" y="134540"/>
            <a:ext cx="659388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35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sz="35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、智慧創客競賽介紹</a:t>
            </a:r>
            <a:endParaRPr lang="en-US" altLang="zh-TW" sz="35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12697" y="859031"/>
            <a:ext cx="1583685" cy="430887"/>
            <a:chOff x="612697" y="859031"/>
            <a:chExt cx="1583685" cy="430887"/>
          </a:xfrm>
        </p:grpSpPr>
        <p:sp>
          <p:nvSpPr>
            <p:cNvPr id="2" name="文字方塊 1"/>
            <p:cNvSpPr txBox="1"/>
            <p:nvPr/>
          </p:nvSpPr>
          <p:spPr>
            <a:xfrm>
              <a:off x="814683" y="859031"/>
              <a:ext cx="13816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主旨</a:t>
              </a:r>
              <a:endPara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PA_任意多边形 32">
              <a:extLst>
                <a:ext uri="{FF2B5EF4-FFF2-40B4-BE49-F238E27FC236}">
                  <a16:creationId xmlns:a16="http://schemas.microsoft.com/office/drawing/2014/main" id="{57D1F975-0D90-4A1A-B207-7E3E6C90DF2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12697" y="896518"/>
              <a:ext cx="252000" cy="360000"/>
            </a:xfrm>
            <a:custGeom>
              <a:avLst/>
              <a:gdLst>
                <a:gd name="T0" fmla="*/ 0 w 170"/>
                <a:gd name="T1" fmla="*/ 0 h 251"/>
                <a:gd name="T2" fmla="*/ 92 w 170"/>
                <a:gd name="T3" fmla="*/ 126 h 251"/>
                <a:gd name="T4" fmla="*/ 0 w 170"/>
                <a:gd name="T5" fmla="*/ 251 h 251"/>
                <a:gd name="T6" fmla="*/ 79 w 170"/>
                <a:gd name="T7" fmla="*/ 251 h 251"/>
                <a:gd name="T8" fmla="*/ 170 w 170"/>
                <a:gd name="T9" fmla="*/ 126 h 251"/>
                <a:gd name="T10" fmla="*/ 79 w 170"/>
                <a:gd name="T11" fmla="*/ 0 h 251"/>
                <a:gd name="T12" fmla="*/ 0 w 170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471782" y="1508375"/>
            <a:ext cx="7904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8285" algn="just">
              <a:spcAft>
                <a:spcPts val="0"/>
              </a:spcAft>
            </a:pPr>
            <a:r>
              <a:rPr lang="zh-TW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教育制度、教學環境、課程與教學、學生學習快速改變，亦是科技化、智慧化和數位化智慧化時代，強調跨界連結、協同創造，將所學知識做更好的連結和統整</a:t>
            </a:r>
            <a:r>
              <a:rPr lang="zh-TW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48285" algn="just">
              <a:spcAft>
                <a:spcPts val="0"/>
              </a:spcAft>
            </a:pPr>
            <a:endParaRPr lang="zh-TW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48285" algn="just">
              <a:spcAft>
                <a:spcPts val="0"/>
              </a:spcAft>
            </a:pPr>
            <a:r>
              <a:rPr lang="zh-TW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本競賽旨在</a:t>
            </a:r>
            <a:r>
              <a:rPr lang="zh-TW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鼓勵學生面對未來所需的連結力</a:t>
            </a:r>
            <a:r>
              <a:rPr lang="zh-TW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，倡導學生將大學期間所學知識，經過對知識的解碼、交融、重組與創新，產出創新的學習作品，體現“智慧人</a:t>
            </a:r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• </a:t>
            </a:r>
            <a:r>
              <a:rPr lang="zh-TW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作創客”精神</a:t>
            </a:r>
            <a:r>
              <a:rPr lang="zh-TW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48285" algn="just">
              <a:spcAft>
                <a:spcPts val="0"/>
              </a:spcAft>
            </a:pP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48285" algn="just">
              <a:spcAft>
                <a:spcPts val="0"/>
              </a:spcAft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「立體實物」、「平面圖表」、「動態展演」及「價值對話」</a:t>
            </a:r>
            <a:endParaRPr lang="en-US" altLang="zh-TW" sz="18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48285" algn="just">
              <a:spcAft>
                <a:spcPts val="0"/>
              </a:spcAft>
            </a:pPr>
            <a:r>
              <a:rPr lang="zh-TW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類作品</a:t>
            </a:r>
            <a:r>
              <a:rPr lang="zh-TW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類型展現。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914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940681" y="2182301"/>
            <a:ext cx="7823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 hangingPunct="0">
              <a:spcAft>
                <a:spcPts val="1200"/>
              </a:spcAft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初賽報名：即日</a:t>
            </a: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起開始網路報名，報名至 </a:t>
            </a:r>
            <a:r>
              <a:rPr lang="en-US" altLang="zh-TW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</a:p>
          <a:p>
            <a:pPr marL="360363" indent="-360363" algn="just" hangingPunct="0">
              <a:spcAft>
                <a:spcPts val="1200"/>
              </a:spcAft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初賽</a:t>
            </a: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作品上傳：自即日起至</a:t>
            </a:r>
            <a:r>
              <a:rPr lang="en-US" altLang="zh-TW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分截止。 </a:t>
            </a:r>
          </a:p>
          <a:p>
            <a:pPr marL="360363" indent="-360363" algn="just" hangingPunct="0">
              <a:spcAft>
                <a:spcPts val="1200"/>
              </a:spcAft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初賽</a:t>
            </a: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結果公告：預計於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於本中心網站公告。</a:t>
            </a:r>
          </a:p>
          <a:p>
            <a:pPr marL="360363" indent="-360363" algn="just" hangingPunct="0">
              <a:spcAft>
                <a:spcPts val="1200"/>
              </a:spcAft>
            </a:pP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決賽作品集電子</a:t>
            </a: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檔上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傳：自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日起至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日下午</a:t>
            </a:r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時整截止收件，逾時不候。</a:t>
            </a:r>
            <a:endParaRPr lang="en-US" altLang="zh-TW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、競賽相關辦法（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81E1673D-3F43-4C34-B4CB-AA0A5526D5C8}"/>
              </a:ext>
            </a:extLst>
          </p:cNvPr>
          <p:cNvGrpSpPr/>
          <p:nvPr/>
        </p:nvGrpSpPr>
        <p:grpSpPr>
          <a:xfrm>
            <a:off x="612697" y="859031"/>
            <a:ext cx="1693427" cy="430887"/>
            <a:chOff x="612697" y="859031"/>
            <a:chExt cx="1693427" cy="430887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694BD58-2476-4CA4-8A56-B86ACD00B007}"/>
                </a:ext>
              </a:extLst>
            </p:cNvPr>
            <p:cNvSpPr txBox="1"/>
            <p:nvPr/>
          </p:nvSpPr>
          <p:spPr>
            <a:xfrm>
              <a:off x="814683" y="859031"/>
              <a:ext cx="14914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參賽資格</a:t>
              </a:r>
              <a:endParaRPr lang="en-US" altLang="zh-TW" sz="2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PA_任意多边形 32">
              <a:extLst>
                <a:ext uri="{FF2B5EF4-FFF2-40B4-BE49-F238E27FC236}">
                  <a16:creationId xmlns:a16="http://schemas.microsoft.com/office/drawing/2014/main" id="{D9FA8EC2-308E-4D6D-9B9F-FD08C67AF76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12697" y="896518"/>
              <a:ext cx="252000" cy="360000"/>
            </a:xfrm>
            <a:custGeom>
              <a:avLst/>
              <a:gdLst>
                <a:gd name="T0" fmla="*/ 0 w 170"/>
                <a:gd name="T1" fmla="*/ 0 h 251"/>
                <a:gd name="T2" fmla="*/ 92 w 170"/>
                <a:gd name="T3" fmla="*/ 126 h 251"/>
                <a:gd name="T4" fmla="*/ 0 w 170"/>
                <a:gd name="T5" fmla="*/ 251 h 251"/>
                <a:gd name="T6" fmla="*/ 79 w 170"/>
                <a:gd name="T7" fmla="*/ 251 h 251"/>
                <a:gd name="T8" fmla="*/ 170 w 170"/>
                <a:gd name="T9" fmla="*/ 126 h 251"/>
                <a:gd name="T10" fmla="*/ 79 w 170"/>
                <a:gd name="T11" fmla="*/ 0 h 251"/>
                <a:gd name="T12" fmla="*/ 0 w 170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</p:grp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966290" y="87001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Noto Sans S Chinese Medium" panose="020B0600000000000000" pitchFamily="34" charset="-122"/>
                <a:ea typeface="Noto Sans S Chinese Medium" panose="020B0600000000000000" pitchFamily="34" charset="-122"/>
              </a:endParaRPr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694BD58-2476-4CA4-8A56-B86ACD00B007}"/>
              </a:ext>
            </a:extLst>
          </p:cNvPr>
          <p:cNvSpPr txBox="1"/>
          <p:nvPr/>
        </p:nvSpPr>
        <p:spPr>
          <a:xfrm>
            <a:off x="814682" y="1687762"/>
            <a:ext cx="1491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報名時程</a:t>
            </a:r>
            <a:endParaRPr lang="en-US" altLang="zh-TW" sz="2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PA_任意多边形 32">
            <a:extLst>
              <a:ext uri="{FF2B5EF4-FFF2-40B4-BE49-F238E27FC236}">
                <a16:creationId xmlns:a16="http://schemas.microsoft.com/office/drawing/2014/main" id="{D9FA8EC2-308E-4D6D-9B9F-FD08C67AF76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4096" y="1758649"/>
            <a:ext cx="252000" cy="360000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Noto Sans S Chinese Medium" panose="020B0600000000000000" pitchFamily="34" charset="-122"/>
              <a:ea typeface="Noto Sans S Chinese Medium" panose="020B0600000000000000" pitchFamily="34" charset="-122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64697" y="1245904"/>
            <a:ext cx="656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 hangingPunct="0">
              <a:spcAft>
                <a:spcPts val="1200"/>
              </a:spcAft>
            </a:pPr>
            <a:r>
              <a:rPr lang="zh-TW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zh-TW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大學部大三、大四學生</a:t>
            </a:r>
            <a:r>
              <a:rPr lang="zh-TW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81" y="431936"/>
            <a:ext cx="1307165" cy="1347386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5461445" y="1738022"/>
            <a:ext cx="126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 hangingPunct="0">
              <a:spcAft>
                <a:spcPts val="1200"/>
              </a:spcAft>
            </a:pP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en-US" altLang="zh-TW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endParaRPr lang="zh-TW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92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869564" y="1364159"/>
            <a:ext cx="78235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spcAft>
                <a:spcPts val="1200"/>
              </a:spcAft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參賽者須提交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在學期間創作</a:t>
            </a:r>
            <a:r>
              <a:rPr lang="en-US" altLang="zh-TW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 hangingPunct="0">
              <a:spcAft>
                <a:spcPts val="1200"/>
              </a:spcAft>
            </a:pP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每人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限選一作品類型參賽並提交「主作品」及「副作品」各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 hangingPunct="0">
              <a:spcAft>
                <a:spcPts val="1200"/>
              </a:spcAft>
            </a:pP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件作品類型不限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 hangingPunct="0">
              <a:spcAft>
                <a:spcPts val="1200"/>
              </a:spcAft>
            </a:pP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主作品」及「副作品」須為個人作品，不得為團隊作品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 hangingPunct="0">
              <a:spcAft>
                <a:spcPts val="1200"/>
              </a:spcAft>
            </a:pP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非主、副作品」得包含至多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件團隊作品（並說明個人貢獻度）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 hangingPunct="0">
              <a:spcAft>
                <a:spcPts val="1200"/>
              </a:spcAft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上傳至教學發展中心智慧創客專區即可。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貳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、競賽相關辦法（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2/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81E1673D-3F43-4C34-B4CB-AA0A5526D5C8}"/>
              </a:ext>
            </a:extLst>
          </p:cNvPr>
          <p:cNvGrpSpPr/>
          <p:nvPr/>
        </p:nvGrpSpPr>
        <p:grpSpPr>
          <a:xfrm>
            <a:off x="612697" y="859031"/>
            <a:ext cx="1693427" cy="430887"/>
            <a:chOff x="612697" y="859031"/>
            <a:chExt cx="1693427" cy="430887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694BD58-2476-4CA4-8A56-B86ACD00B007}"/>
                </a:ext>
              </a:extLst>
            </p:cNvPr>
            <p:cNvSpPr txBox="1"/>
            <p:nvPr/>
          </p:nvSpPr>
          <p:spPr>
            <a:xfrm>
              <a:off x="814683" y="859031"/>
              <a:ext cx="14914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報名方法</a:t>
              </a:r>
              <a:endPara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1" name="PA_任意多边形 32">
              <a:extLst>
                <a:ext uri="{FF2B5EF4-FFF2-40B4-BE49-F238E27FC236}">
                  <a16:creationId xmlns:a16="http://schemas.microsoft.com/office/drawing/2014/main" id="{D9FA8EC2-308E-4D6D-9B9F-FD08C67AF76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12697" y="896518"/>
              <a:ext cx="252000" cy="360000"/>
            </a:xfrm>
            <a:custGeom>
              <a:avLst/>
              <a:gdLst>
                <a:gd name="T0" fmla="*/ 0 w 170"/>
                <a:gd name="T1" fmla="*/ 0 h 251"/>
                <a:gd name="T2" fmla="*/ 92 w 170"/>
                <a:gd name="T3" fmla="*/ 126 h 251"/>
                <a:gd name="T4" fmla="*/ 0 w 170"/>
                <a:gd name="T5" fmla="*/ 251 h 251"/>
                <a:gd name="T6" fmla="*/ 79 w 170"/>
                <a:gd name="T7" fmla="*/ 251 h 251"/>
                <a:gd name="T8" fmla="*/ 170 w 170"/>
                <a:gd name="T9" fmla="*/ 126 h 251"/>
                <a:gd name="T10" fmla="*/ 79 w 170"/>
                <a:gd name="T11" fmla="*/ 0 h 251"/>
                <a:gd name="T12" fmla="*/ 0 w 170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966290" y="87001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貳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、競賽相關辦法（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81E1673D-3F43-4C34-B4CB-AA0A5526D5C8}"/>
              </a:ext>
            </a:extLst>
          </p:cNvPr>
          <p:cNvGrpSpPr/>
          <p:nvPr/>
        </p:nvGrpSpPr>
        <p:grpSpPr>
          <a:xfrm>
            <a:off x="612697" y="859031"/>
            <a:ext cx="1693427" cy="430887"/>
            <a:chOff x="612697" y="859031"/>
            <a:chExt cx="1693427" cy="430887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694BD58-2476-4CA4-8A56-B86ACD00B007}"/>
                </a:ext>
              </a:extLst>
            </p:cNvPr>
            <p:cNvSpPr txBox="1"/>
            <p:nvPr/>
          </p:nvSpPr>
          <p:spPr>
            <a:xfrm>
              <a:off x="814683" y="859031"/>
              <a:ext cx="14914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評分說明</a:t>
              </a:r>
              <a:endPara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1" name="PA_任意多边形 32">
              <a:extLst>
                <a:ext uri="{FF2B5EF4-FFF2-40B4-BE49-F238E27FC236}">
                  <a16:creationId xmlns:a16="http://schemas.microsoft.com/office/drawing/2014/main" id="{D9FA8EC2-308E-4D6D-9B9F-FD08C67AF76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12697" y="896518"/>
              <a:ext cx="252000" cy="360000"/>
            </a:xfrm>
            <a:custGeom>
              <a:avLst/>
              <a:gdLst>
                <a:gd name="T0" fmla="*/ 0 w 170"/>
                <a:gd name="T1" fmla="*/ 0 h 251"/>
                <a:gd name="T2" fmla="*/ 92 w 170"/>
                <a:gd name="T3" fmla="*/ 126 h 251"/>
                <a:gd name="T4" fmla="*/ 0 w 170"/>
                <a:gd name="T5" fmla="*/ 251 h 251"/>
                <a:gd name="T6" fmla="*/ 79 w 170"/>
                <a:gd name="T7" fmla="*/ 251 h 251"/>
                <a:gd name="T8" fmla="*/ 170 w 170"/>
                <a:gd name="T9" fmla="*/ 126 h 251"/>
                <a:gd name="T10" fmla="*/ 79 w 170"/>
                <a:gd name="T11" fmla="*/ 0 h 251"/>
                <a:gd name="T12" fmla="*/ 0 w 170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966290" y="87001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07149"/>
              </p:ext>
            </p:extLst>
          </p:nvPr>
        </p:nvGraphicFramePr>
        <p:xfrm>
          <a:off x="483551" y="1487713"/>
          <a:ext cx="7886700" cy="32004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599310">
                  <a:extLst>
                    <a:ext uri="{9D8B030D-6E8A-4147-A177-3AD203B41FA5}">
                      <a16:colId xmlns:a16="http://schemas.microsoft.com/office/drawing/2014/main" val="1145143202"/>
                    </a:ext>
                  </a:extLst>
                </a:gridCol>
                <a:gridCol w="1599310">
                  <a:extLst>
                    <a:ext uri="{9D8B030D-6E8A-4147-A177-3AD203B41FA5}">
                      <a16:colId xmlns:a16="http://schemas.microsoft.com/office/drawing/2014/main" val="1669865427"/>
                    </a:ext>
                  </a:extLst>
                </a:gridCol>
                <a:gridCol w="2344040">
                  <a:extLst>
                    <a:ext uri="{9D8B030D-6E8A-4147-A177-3AD203B41FA5}">
                      <a16:colId xmlns:a16="http://schemas.microsoft.com/office/drawing/2014/main" val="2022977487"/>
                    </a:ext>
                  </a:extLst>
                </a:gridCol>
                <a:gridCol w="2344040">
                  <a:extLst>
                    <a:ext uri="{9D8B030D-6E8A-4147-A177-3AD203B41FA5}">
                      <a16:colId xmlns:a16="http://schemas.microsoft.com/office/drawing/2014/main" val="210754927"/>
                    </a:ext>
                  </a:extLst>
                </a:gridCol>
              </a:tblGrid>
              <a:tr h="135347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參賽類別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kumimoji="0" lang="zh-T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配分</a:t>
                      </a:r>
                      <a:endParaRPr kumimoji="0" lang="zh-T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indent="4445" algn="ctr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kumimoji="0" lang="zh-T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0535971"/>
                  </a:ext>
                </a:extLst>
              </a:tr>
              <a:tr h="390972"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初選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上傳智慧創客競賽平台之完整性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上傳於教學發展中心智慧創客競賽平台之圖文內容電子檔。</a:t>
                      </a:r>
                      <a:endParaRPr kumimoji="0" lang="zh-T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5507082"/>
                  </a:ext>
                </a:extLst>
              </a:tr>
              <a:tr h="645642">
                <a:tc rowSpan="2"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決選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學生創作作品集</a:t>
                      </a:r>
                    </a:p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排版設計</a:t>
                      </a: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—10%</a:t>
                      </a:r>
                      <a:endParaRPr kumimoji="0" lang="zh-TW" sz="1400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作品創意度</a:t>
                      </a: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—40%</a:t>
                      </a:r>
                      <a:endParaRPr kumimoji="0" lang="zh-TW" sz="1400" u="none" strike="noStrike" kern="12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內容豐富性與適切度</a:t>
                      </a: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—10%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紙本作品及以</a:t>
                      </a: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A4</a:t>
                      </a: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直式為限，裝訂、字體及字型不限，惟主作品以</a:t>
                      </a: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4~6</a:t>
                      </a: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頁為原則，副作品及其他作品以</a:t>
                      </a:r>
                      <a:r>
                        <a:rPr kumimoji="0" lang="en-US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2~4</a:t>
                      </a: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頁為原則。</a:t>
                      </a:r>
                    </a:p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實體作品之創意度、豐富性、內容適切性，符合個人發展特色。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6941556"/>
                  </a:ext>
                </a:extLst>
              </a:tr>
              <a:tr h="3909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作品口語發表</a:t>
                      </a:r>
                      <a:r>
                        <a:rPr kumimoji="0" lang="en-US" sz="14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—10%</a:t>
                      </a:r>
                      <a:endParaRPr kumimoji="0" lang="zh-T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en-US" sz="14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kumimoji="0" lang="zh-T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eaLnBrk="0" hangingPunct="0">
                        <a:spcAft>
                          <a:spcPts val="0"/>
                        </a:spcAft>
                      </a:pPr>
                      <a:r>
                        <a:rPr kumimoji="0" lang="zh-TW" sz="14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學生具體智慧創客成果展示，並說明對未來職涯規劃、工作之實質助益、預期</a:t>
                      </a:r>
                      <a:r>
                        <a:rPr kumimoji="0" lang="zh-TW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成效</a:t>
                      </a:r>
                      <a:endParaRPr kumimoji="0" lang="zh-TW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059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30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895441" y="1535553"/>
            <a:ext cx="7823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立體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實物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類：舉凡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立體創作之物品，如陶藝、木作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平面圖表類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繪、手繪作品、攝影作品、海報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演類</a:t>
            </a: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自製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影片或表演影片，體育表演、音樂展演</a:t>
            </a:r>
            <a:r>
              <a:rPr lang="zh-TW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價值對話類：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散文、作文、小品及、學術論文、專題研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究</a:t>
            </a:r>
            <a:r>
              <a:rPr lang="zh-TW" alt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教案、教材企劃、創業文案等</a:t>
            </a:r>
            <a:endParaRPr lang="zh-TW" altLang="en-US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參、各參賽類型介紹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81E1673D-3F43-4C34-B4CB-AA0A5526D5C8}"/>
              </a:ext>
            </a:extLst>
          </p:cNvPr>
          <p:cNvGrpSpPr/>
          <p:nvPr/>
        </p:nvGrpSpPr>
        <p:grpSpPr>
          <a:xfrm>
            <a:off x="612697" y="859031"/>
            <a:ext cx="1693427" cy="430887"/>
            <a:chOff x="612697" y="859031"/>
            <a:chExt cx="1693427" cy="430887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694BD58-2476-4CA4-8A56-B86ACD00B007}"/>
                </a:ext>
              </a:extLst>
            </p:cNvPr>
            <p:cNvSpPr txBox="1"/>
            <p:nvPr/>
          </p:nvSpPr>
          <p:spPr>
            <a:xfrm>
              <a:off x="814683" y="859031"/>
              <a:ext cx="14914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作品類型</a:t>
              </a:r>
              <a:endPara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1" name="PA_任意多边形 32">
              <a:extLst>
                <a:ext uri="{FF2B5EF4-FFF2-40B4-BE49-F238E27FC236}">
                  <a16:creationId xmlns:a16="http://schemas.microsoft.com/office/drawing/2014/main" id="{D9FA8EC2-308E-4D6D-9B9F-FD08C67AF76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12697" y="896518"/>
              <a:ext cx="252000" cy="360000"/>
            </a:xfrm>
            <a:custGeom>
              <a:avLst/>
              <a:gdLst>
                <a:gd name="T0" fmla="*/ 0 w 170"/>
                <a:gd name="T1" fmla="*/ 0 h 251"/>
                <a:gd name="T2" fmla="*/ 92 w 170"/>
                <a:gd name="T3" fmla="*/ 126 h 251"/>
                <a:gd name="T4" fmla="*/ 0 w 170"/>
                <a:gd name="T5" fmla="*/ 251 h 251"/>
                <a:gd name="T6" fmla="*/ 79 w 170"/>
                <a:gd name="T7" fmla="*/ 251 h 251"/>
                <a:gd name="T8" fmla="*/ 170 w 170"/>
                <a:gd name="T9" fmla="*/ 126 h 251"/>
                <a:gd name="T10" fmla="*/ 79 w 170"/>
                <a:gd name="T11" fmla="*/ 0 h 251"/>
                <a:gd name="T12" fmla="*/ 0 w 170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966290" y="87001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6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02175" y="1112239"/>
            <a:ext cx="7823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本競賽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將依四類作品類型分別評選及獎勵，各類型獎勵方式</a:t>
            </a:r>
            <a:r>
              <a:rPr lang="zh-TW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初審符合標準者，各類型將擇優取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8 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名，補助</a:t>
            </a: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1,500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元獎勵金。</a:t>
            </a:r>
          </a:p>
          <a:p>
            <a:endParaRPr lang="en-US" altLang="zh-TW" sz="180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決選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各類獎項如下：</a:t>
            </a:r>
          </a:p>
          <a:p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第一名：取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 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名，頒發獎金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15,000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元及獎狀乙紙。</a:t>
            </a:r>
          </a:p>
          <a:p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第二名：取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 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名，頒發獎金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10,000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 及獎狀乙紙。</a:t>
            </a:r>
          </a:p>
          <a:p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第三名：取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 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名，頒發獎金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 及獎狀乙紙。</a:t>
            </a:r>
          </a:p>
          <a:p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作：取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3 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名，頒發獎金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2,000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 及獎狀乙紙。</a:t>
            </a:r>
          </a:p>
          <a:p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前述各項若未達評分標準，各項名次得從缺，獲獎者須參與本中心學習成果分享活動</a:t>
            </a:r>
            <a:r>
              <a:rPr lang="zh-TW" altLang="zh-TW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肆、獎勵辦法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73635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966290" y="87001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44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淘宝店chenying0907 49">
            <a:extLst>
              <a:ext uri="{FF2B5EF4-FFF2-40B4-BE49-F238E27FC236}">
                <a16:creationId xmlns:a16="http://schemas.microsoft.com/office/drawing/2014/main" id="{22809F61-6739-1140-B3D3-520205E383B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9226" y="0"/>
            <a:ext cx="620750" cy="791858"/>
            <a:chOff x="0" y="-21236"/>
            <a:chExt cx="3311527" cy="4224338"/>
          </a:xfrm>
        </p:grpSpPr>
        <p:sp>
          <p:nvSpPr>
            <p:cNvPr id="33" name="淘宝店chenying0907 37">
              <a:extLst>
                <a:ext uri="{FF2B5EF4-FFF2-40B4-BE49-F238E27FC236}">
                  <a16:creationId xmlns:a16="http://schemas.microsoft.com/office/drawing/2014/main" id="{865411DE-EDBD-1A46-AE6B-5F0B1E244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264318" y="627258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4" name="淘宝店chenying0907 38">
              <a:extLst>
                <a:ext uri="{FF2B5EF4-FFF2-40B4-BE49-F238E27FC236}">
                  <a16:creationId xmlns:a16="http://schemas.microsoft.com/office/drawing/2014/main" id="{5F1EBE1C-8AEF-DB4D-AEA4-4533D6D952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895" y="-825304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6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35" name="淘宝店chenying0907 39">
              <a:extLst>
                <a:ext uri="{FF2B5EF4-FFF2-40B4-BE49-F238E27FC236}">
                  <a16:creationId xmlns:a16="http://schemas.microsoft.com/office/drawing/2014/main" id="{B983B000-D1E8-E749-9430-DD3D03C6A9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75519" y="954283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27" name="PA_淘宝店chenying0907 21">
            <a:extLst>
              <a:ext uri="{FF2B5EF4-FFF2-40B4-BE49-F238E27FC236}">
                <a16:creationId xmlns:a16="http://schemas.microsoft.com/office/drawing/2014/main" id="{50CE275A-AB08-5648-A614-E07742D68E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00850" y="-21235"/>
            <a:ext cx="2343150" cy="5577485"/>
            <a:chOff x="5832473" y="-21235"/>
            <a:chExt cx="3311527" cy="5164735"/>
          </a:xfrm>
        </p:grpSpPr>
        <p:sp>
          <p:nvSpPr>
            <p:cNvPr id="28" name="淘宝店chenying0907 36">
              <a:extLst>
                <a:ext uri="{FF2B5EF4-FFF2-40B4-BE49-F238E27FC236}">
                  <a16:creationId xmlns:a16="http://schemas.microsoft.com/office/drawing/2014/main" id="{4E46197C-CA8D-274C-B028-BB782B9B5F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445263" y="403114"/>
              <a:ext cx="2123086" cy="1274387"/>
            </a:xfrm>
            <a:custGeom>
              <a:avLst/>
              <a:gdLst/>
              <a:ahLst/>
              <a:cxnLst/>
              <a:rect l="l" t="t" r="r" b="b"/>
              <a:pathLst>
                <a:path w="2123086" h="1274387">
                  <a:moveTo>
                    <a:pt x="0" y="252037"/>
                  </a:moveTo>
                  <a:lnTo>
                    <a:pt x="2123086" y="0"/>
                  </a:lnTo>
                  <a:lnTo>
                    <a:pt x="2123086" y="1274387"/>
                  </a:lnTo>
                  <a:lnTo>
                    <a:pt x="1182688" y="1274387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淘宝店chenying0907 37">
              <a:extLst>
                <a:ext uri="{FF2B5EF4-FFF2-40B4-BE49-F238E27FC236}">
                  <a16:creationId xmlns:a16="http://schemas.microsoft.com/office/drawing/2014/main" id="{149ACC1A-5497-2F40-BB2B-217D291F9BE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68154" y="1183482"/>
              <a:ext cx="3840163" cy="3311525"/>
            </a:xfrm>
            <a:custGeom>
              <a:avLst/>
              <a:gdLst>
                <a:gd name="T0" fmla="*/ 0 w 2419"/>
                <a:gd name="T1" fmla="*/ 0 h 2086"/>
                <a:gd name="T2" fmla="*/ 753 w 2419"/>
                <a:gd name="T3" fmla="*/ 2008 h 2086"/>
                <a:gd name="T4" fmla="*/ 1228 w 2419"/>
                <a:gd name="T5" fmla="*/ 2086 h 2086"/>
                <a:gd name="T6" fmla="*/ 2419 w 2419"/>
                <a:gd name="T7" fmla="*/ 2086 h 2086"/>
                <a:gd name="T8" fmla="*/ 0 w 2419"/>
                <a:gd name="T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9" h="2086">
                  <a:moveTo>
                    <a:pt x="0" y="0"/>
                  </a:moveTo>
                  <a:lnTo>
                    <a:pt x="753" y="2008"/>
                  </a:lnTo>
                  <a:lnTo>
                    <a:pt x="1228" y="2086"/>
                  </a:lnTo>
                  <a:lnTo>
                    <a:pt x="2419" y="2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0" name="淘宝店chenying0907 38">
              <a:extLst>
                <a:ext uri="{FF2B5EF4-FFF2-40B4-BE49-F238E27FC236}">
                  <a16:creationId xmlns:a16="http://schemas.microsoft.com/office/drawing/2014/main" id="{FC2B0B53-43E7-EA4F-9FCE-47006B3E59D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6541" y="2759869"/>
              <a:ext cx="1579563" cy="3187700"/>
            </a:xfrm>
            <a:custGeom>
              <a:avLst/>
              <a:gdLst>
                <a:gd name="T0" fmla="*/ 242 w 995"/>
                <a:gd name="T1" fmla="*/ 0 h 2008"/>
                <a:gd name="T2" fmla="*/ 0 w 995"/>
                <a:gd name="T3" fmla="*/ 305 h 2008"/>
                <a:gd name="T4" fmla="*/ 0 w 995"/>
                <a:gd name="T5" fmla="*/ 1845 h 2008"/>
                <a:gd name="T6" fmla="*/ 995 w 995"/>
                <a:gd name="T7" fmla="*/ 2008 h 2008"/>
                <a:gd name="T8" fmla="*/ 242 w 995"/>
                <a:gd name="T9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2008">
                  <a:moveTo>
                    <a:pt x="242" y="0"/>
                  </a:moveTo>
                  <a:lnTo>
                    <a:pt x="0" y="305"/>
                  </a:lnTo>
                  <a:lnTo>
                    <a:pt x="0" y="1845"/>
                  </a:lnTo>
                  <a:lnTo>
                    <a:pt x="995" y="200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淘宝店chenying0907 39">
              <a:extLst>
                <a:ext uri="{FF2B5EF4-FFF2-40B4-BE49-F238E27FC236}">
                  <a16:creationId xmlns:a16="http://schemas.microsoft.com/office/drawing/2014/main" id="{AAB3EEDA-D041-B74D-AA5B-63F0A859F65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785893" y="3785394"/>
              <a:ext cx="2333625" cy="382588"/>
            </a:xfrm>
            <a:custGeom>
              <a:avLst/>
              <a:gdLst>
                <a:gd name="T0" fmla="*/ 0 w 1470"/>
                <a:gd name="T1" fmla="*/ 0 h 241"/>
                <a:gd name="T2" fmla="*/ 0 w 1470"/>
                <a:gd name="T3" fmla="*/ 233 h 241"/>
                <a:gd name="T4" fmla="*/ 0 w 1470"/>
                <a:gd name="T5" fmla="*/ 241 h 241"/>
                <a:gd name="T6" fmla="*/ 1470 w 1470"/>
                <a:gd name="T7" fmla="*/ 241 h 241"/>
                <a:gd name="T8" fmla="*/ 0 w 1470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41">
                  <a:moveTo>
                    <a:pt x="0" y="0"/>
                  </a:moveTo>
                  <a:lnTo>
                    <a:pt x="0" y="233"/>
                  </a:lnTo>
                  <a:lnTo>
                    <a:pt x="0" y="241"/>
                  </a:lnTo>
                  <a:lnTo>
                    <a:pt x="147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7" name="PA_文本框 4">
            <a:extLst>
              <a:ext uri="{FF2B5EF4-FFF2-40B4-BE49-F238E27FC236}">
                <a16:creationId xmlns:a16="http://schemas.microsoft.com/office/drawing/2014/main" id="{D86B6F71-A7D3-4308-8B29-B2C5592E4C3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2175" y="134540"/>
            <a:ext cx="7807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635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伍、</a:t>
            </a:r>
            <a:r>
              <a:rPr lang="zh-TW" altLang="en-US" sz="3000" b="1" dirty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/4</a:t>
            </a:r>
            <a:r>
              <a:rPr lang="zh-TW" altLang="en-US" sz="3000" b="1" dirty="0" smtClean="0">
                <a:solidFill>
                  <a:srgbClr val="7363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3000" b="1" dirty="0">
              <a:solidFill>
                <a:srgbClr val="73635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PA_淘宝店chenying0907 43">
            <a:extLst>
              <a:ext uri="{FF2B5EF4-FFF2-40B4-BE49-F238E27FC236}">
                <a16:creationId xmlns:a16="http://schemas.microsoft.com/office/drawing/2014/main" id="{5BA8CBDF-B1F2-403F-80E2-6584923DE3E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369245" y="291441"/>
            <a:ext cx="648000" cy="576000"/>
            <a:chOff x="2125" y="2446"/>
            <a:chExt cx="179" cy="1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淘宝店chenying0907 33">
              <a:extLst>
                <a:ext uri="{FF2B5EF4-FFF2-40B4-BE49-F238E27FC236}">
                  <a16:creationId xmlns:a16="http://schemas.microsoft.com/office/drawing/2014/main" id="{3E2E9B57-C3AA-4B14-A192-420AC19E6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  <p:sp>
          <p:nvSpPr>
            <p:cNvPr id="25" name="淘宝店chenying0907 34">
              <a:extLst>
                <a:ext uri="{FF2B5EF4-FFF2-40B4-BE49-F238E27FC236}">
                  <a16:creationId xmlns:a16="http://schemas.microsoft.com/office/drawing/2014/main" id="{1873B4BF-1CA7-426A-A3BE-DBDD9EA99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+mn-cs"/>
              </a:endParaRPr>
            </a:p>
          </p:txBody>
        </p:sp>
      </p:grpSp>
      <p:pic>
        <p:nvPicPr>
          <p:cNvPr id="16" name="圖片 15" descr="messageImage_160758139295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01" y="1085246"/>
            <a:ext cx="5687060" cy="4042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424958" y="565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eaLnBrk="0" hangingPunct="0">
              <a:spcAft>
                <a:spcPts val="0"/>
              </a:spcAft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一、立體實物類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參照附圖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TW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00" eaLnBrk="0" hangingPunct="0">
              <a:spcAft>
                <a:spcPts val="0"/>
              </a:spcAft>
            </a:pP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二、平面圖表類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參照附圖</a:t>
            </a:r>
            <a:r>
              <a:rPr lang="en-US" altLang="zh-TW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TW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0238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</TotalTime>
  <Words>1479</Words>
  <Application>Microsoft Office PowerPoint</Application>
  <PresentationFormat>如螢幕大小 (16:9)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Noto Sans S Chinese Medium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300</cp:revision>
  <cp:lastPrinted>2021-03-22T07:16:12Z</cp:lastPrinted>
  <dcterms:created xsi:type="dcterms:W3CDTF">2018-09-12T12:44:48Z</dcterms:created>
  <dcterms:modified xsi:type="dcterms:W3CDTF">2022-06-20T02:36:10Z</dcterms:modified>
</cp:coreProperties>
</file>